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theme/theme5.xml" ContentType="application/vnd.openxmlformats-officedocument.theme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6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theme/theme7.xml" ContentType="application/vnd.openxmlformats-officedocument.theme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theme/theme8.xml" ContentType="application/vnd.openxmlformats-officedocument.theme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theme/theme9.xml" ContentType="application/vnd.openxmlformats-officedocument.theme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theme/theme10.xml" ContentType="application/vnd.openxmlformats-officedocument.theme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theme/theme11.xml" ContentType="application/vnd.openxmlformats-officedocument.theme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theme/theme12.xml" ContentType="application/vnd.openxmlformats-officedocument.theme+xml"/>
  <Override PartName="/ppt/theme/theme1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4015" r:id="rId2"/>
    <p:sldMasterId id="2147484028" r:id="rId3"/>
    <p:sldMasterId id="2147484064" r:id="rId4"/>
    <p:sldMasterId id="2147484076" r:id="rId5"/>
    <p:sldMasterId id="2147484090" r:id="rId6"/>
    <p:sldMasterId id="2147484120" r:id="rId7"/>
    <p:sldMasterId id="2147484133" r:id="rId8"/>
    <p:sldMasterId id="2147484145" r:id="rId9"/>
    <p:sldMasterId id="2147484158" r:id="rId10"/>
    <p:sldMasterId id="2147484170" r:id="rId11"/>
    <p:sldMasterId id="2147484182" r:id="rId12"/>
  </p:sldMasterIdLst>
  <p:notesMasterIdLst>
    <p:notesMasterId r:id="rId57"/>
  </p:notesMasterIdLst>
  <p:sldIdLst>
    <p:sldId id="582" r:id="rId13"/>
    <p:sldId id="924" r:id="rId14"/>
    <p:sldId id="925" r:id="rId15"/>
    <p:sldId id="926" r:id="rId16"/>
    <p:sldId id="898" r:id="rId17"/>
    <p:sldId id="873" r:id="rId18"/>
    <p:sldId id="874" r:id="rId19"/>
    <p:sldId id="808" r:id="rId20"/>
    <p:sldId id="809" r:id="rId21"/>
    <p:sldId id="876" r:id="rId22"/>
    <p:sldId id="881" r:id="rId23"/>
    <p:sldId id="880" r:id="rId24"/>
    <p:sldId id="857" r:id="rId25"/>
    <p:sldId id="813" r:id="rId26"/>
    <p:sldId id="882" r:id="rId27"/>
    <p:sldId id="897" r:id="rId28"/>
    <p:sldId id="883" r:id="rId29"/>
    <p:sldId id="919" r:id="rId30"/>
    <p:sldId id="884" r:id="rId31"/>
    <p:sldId id="885" r:id="rId32"/>
    <p:sldId id="909" r:id="rId33"/>
    <p:sldId id="910" r:id="rId34"/>
    <p:sldId id="922" r:id="rId35"/>
    <p:sldId id="923" r:id="rId36"/>
    <p:sldId id="903" r:id="rId37"/>
    <p:sldId id="887" r:id="rId38"/>
    <p:sldId id="888" r:id="rId39"/>
    <p:sldId id="889" r:id="rId40"/>
    <p:sldId id="911" r:id="rId41"/>
    <p:sldId id="892" r:id="rId42"/>
    <p:sldId id="920" r:id="rId43"/>
    <p:sldId id="912" r:id="rId44"/>
    <p:sldId id="917" r:id="rId45"/>
    <p:sldId id="913" r:id="rId46"/>
    <p:sldId id="914" r:id="rId47"/>
    <p:sldId id="915" r:id="rId48"/>
    <p:sldId id="916" r:id="rId49"/>
    <p:sldId id="895" r:id="rId50"/>
    <p:sldId id="918" r:id="rId51"/>
    <p:sldId id="964" r:id="rId52"/>
    <p:sldId id="966" r:id="rId53"/>
    <p:sldId id="968" r:id="rId54"/>
    <p:sldId id="1183" r:id="rId55"/>
    <p:sldId id="908" r:id="rId56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CCFF"/>
    <a:srgbClr val="66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84" autoAdjust="0"/>
    <p:restoredTop sz="89712" autoAdjust="0"/>
  </p:normalViewPr>
  <p:slideViewPr>
    <p:cSldViewPr>
      <p:cViewPr varScale="1">
        <p:scale>
          <a:sx n="76" d="100"/>
          <a:sy n="76" d="100"/>
        </p:scale>
        <p:origin x="13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78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9" Type="http://schemas.openxmlformats.org/officeDocument/2006/relationships/slide" Target="slides/slide27.xml"/><Relationship Id="rId21" Type="http://schemas.openxmlformats.org/officeDocument/2006/relationships/slide" Target="slides/slide9.xml"/><Relationship Id="rId34" Type="http://schemas.openxmlformats.org/officeDocument/2006/relationships/slide" Target="slides/slide22.xml"/><Relationship Id="rId42" Type="http://schemas.openxmlformats.org/officeDocument/2006/relationships/slide" Target="slides/slide30.xml"/><Relationship Id="rId47" Type="http://schemas.openxmlformats.org/officeDocument/2006/relationships/slide" Target="slides/slide35.xml"/><Relationship Id="rId50" Type="http://schemas.openxmlformats.org/officeDocument/2006/relationships/slide" Target="slides/slide38.xml"/><Relationship Id="rId55" Type="http://schemas.openxmlformats.org/officeDocument/2006/relationships/slide" Target="slides/slide43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9" Type="http://schemas.openxmlformats.org/officeDocument/2006/relationships/slide" Target="slides/slide17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slide" Target="slides/slide25.xml"/><Relationship Id="rId40" Type="http://schemas.openxmlformats.org/officeDocument/2006/relationships/slide" Target="slides/slide28.xml"/><Relationship Id="rId45" Type="http://schemas.openxmlformats.org/officeDocument/2006/relationships/slide" Target="slides/slide33.xml"/><Relationship Id="rId53" Type="http://schemas.openxmlformats.org/officeDocument/2006/relationships/slide" Target="slides/slide41.xml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7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slide" Target="slides/slide23.xml"/><Relationship Id="rId43" Type="http://schemas.openxmlformats.org/officeDocument/2006/relationships/slide" Target="slides/slide31.xml"/><Relationship Id="rId48" Type="http://schemas.openxmlformats.org/officeDocument/2006/relationships/slide" Target="slides/slide36.xml"/><Relationship Id="rId56" Type="http://schemas.openxmlformats.org/officeDocument/2006/relationships/slide" Target="slides/slide44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9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openxmlformats.org/officeDocument/2006/relationships/slide" Target="slides/slide26.xml"/><Relationship Id="rId46" Type="http://schemas.openxmlformats.org/officeDocument/2006/relationships/slide" Target="slides/slide34.xml"/><Relationship Id="rId59" Type="http://schemas.openxmlformats.org/officeDocument/2006/relationships/viewProps" Target="viewProps.xml"/><Relationship Id="rId20" Type="http://schemas.openxmlformats.org/officeDocument/2006/relationships/slide" Target="slides/slide8.xml"/><Relationship Id="rId41" Type="http://schemas.openxmlformats.org/officeDocument/2006/relationships/slide" Target="slides/slide29.xml"/><Relationship Id="rId54" Type="http://schemas.openxmlformats.org/officeDocument/2006/relationships/slide" Target="slides/slide4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slide" Target="slides/slide24.xml"/><Relationship Id="rId49" Type="http://schemas.openxmlformats.org/officeDocument/2006/relationships/slide" Target="slides/slide37.xml"/><Relationship Id="rId57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31" Type="http://schemas.openxmlformats.org/officeDocument/2006/relationships/slide" Target="slides/slide19.xml"/><Relationship Id="rId44" Type="http://schemas.openxmlformats.org/officeDocument/2006/relationships/slide" Target="slides/slide32.xml"/><Relationship Id="rId52" Type="http://schemas.openxmlformats.org/officeDocument/2006/relationships/slide" Target="slides/slide40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1FC472FE-28A9-4257-B1DB-4BE9E91B4D25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BD2A03C4-E855-43F3-AD73-243308A20E2B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639167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A03C4-E855-43F3-AD73-243308A20E2B}" type="slidenum">
              <a:rPr lang="en-AU" smtClean="0"/>
              <a:pPr/>
              <a:t>1</a:t>
            </a:fld>
            <a:endParaRPr lang="en-AU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D2A03C4-E855-43F3-AD73-243308A20E2B}" type="slidenum">
              <a:rPr kumimoji="0" lang="en-AU" sz="13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AU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16512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AU" dirty="0"/>
              <a:t>Captured at Miranda</a:t>
            </a:r>
            <a:r>
              <a:rPr lang="en-AU" baseline="0" dirty="0"/>
              <a:t> in Feb 2007, hoping to watch northward migration</a:t>
            </a:r>
          </a:p>
          <a:p>
            <a:r>
              <a:rPr lang="en-AU" baseline="0" dirty="0"/>
              <a:t>PPT transmitter lasted longer than expected</a:t>
            </a:r>
          </a:p>
          <a:p>
            <a:r>
              <a:rPr lang="en-AU" baseline="0" dirty="0"/>
              <a:t>Left on 17</a:t>
            </a:r>
            <a:r>
              <a:rPr lang="en-AU" baseline="30000" dirty="0"/>
              <a:t>th</a:t>
            </a:r>
            <a:r>
              <a:rPr lang="en-AU" baseline="0" dirty="0"/>
              <a:t> March and flew 10,000km to </a:t>
            </a:r>
            <a:r>
              <a:rPr lang="en-AU" baseline="0" dirty="0" err="1"/>
              <a:t>Yalu</a:t>
            </a:r>
            <a:r>
              <a:rPr lang="en-AU" baseline="0" dirty="0"/>
              <a:t> Jiang on the Chinese Yellow Sea coast</a:t>
            </a:r>
          </a:p>
          <a:p>
            <a:r>
              <a:rPr lang="en-AU" baseline="0" dirty="0"/>
              <a:t>Refuelled for 5 weeks, then too off on another long flight direct to Alaska (6,500km)</a:t>
            </a:r>
          </a:p>
          <a:p>
            <a:r>
              <a:rPr lang="en-AU" baseline="0" dirty="0"/>
              <a:t>Direct from Alaska back to the same mud flat in New Zealand that it had departed months earlier (11,500km)</a:t>
            </a:r>
          </a:p>
          <a:p>
            <a:r>
              <a:rPr lang="en-AU" baseline="0" dirty="0"/>
              <a:t>30,000km migration</a:t>
            </a:r>
            <a:endParaRPr lang="en-AU" dirty="0"/>
          </a:p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A03C4-E855-43F3-AD73-243308A20E2B}" type="slidenum">
              <a:rPr lang="en-AU" smtClean="0">
                <a:solidFill>
                  <a:prstClr val="black"/>
                </a:solidFill>
              </a:rPr>
              <a:pPr/>
              <a:t>5</a:t>
            </a:fld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84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 err="1"/>
              <a:t>ntoives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A03C4-E855-43F3-AD73-243308A20E2B}" type="slidenum">
              <a:rPr lang="en-AU" smtClean="0">
                <a:solidFill>
                  <a:prstClr val="black"/>
                </a:solidFill>
              </a:rPr>
              <a:pPr/>
              <a:t>6</a:t>
            </a:fld>
            <a:endParaRPr lang="en-AU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9412627-546A-4A80-9CCC-D619E87796AA}" type="slidenum">
              <a:rPr lang="en-AU" smtClean="0">
                <a:solidFill>
                  <a:prstClr val="black"/>
                </a:solidFill>
              </a:rPr>
              <a:pPr/>
              <a:t>7</a:t>
            </a:fld>
            <a:endParaRPr lang="en-A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Red knot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F4BE-9288-4707-9DA0-97C815FCE225}" type="slidenum">
              <a:rPr lang="en-AU" smtClean="0">
                <a:solidFill>
                  <a:prstClr val="black"/>
                </a:solidFill>
              </a:rPr>
              <a:pPr/>
              <a:t>8</a:t>
            </a:fld>
            <a:endParaRPr lang="en-A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A03C4-E855-43F3-AD73-243308A20E2B}" type="slidenum">
              <a:rPr lang="en-AU" smtClean="0">
                <a:solidFill>
                  <a:prstClr val="black"/>
                </a:solidFill>
              </a:rPr>
              <a:pPr/>
              <a:t>9</a:t>
            </a:fld>
            <a:endParaRPr lang="en-AU" dirty="0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xfrm>
            <a:off x="1023309" y="4591011"/>
            <a:ext cx="5364252" cy="4320770"/>
          </a:xfrm>
          <a:ln/>
        </p:spPr>
        <p:txBody>
          <a:bodyPr/>
          <a:lstStyle/>
          <a:p>
            <a:pPr marL="228580" indent="-228580"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cs typeface="+mn-cs"/>
              </a:rPr>
              <a:t>1975 image – grey is mudflat – note I can’t classify this yet because we have no water index for it.</a:t>
            </a:r>
          </a:p>
        </p:txBody>
      </p:sp>
      <p:sp>
        <p:nvSpPr>
          <p:cNvPr id="3686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33C70F6F-72E8-4441-AC09-3F01B3B79B25}" type="slidenum">
              <a:rPr lang="en-AU" smtClean="0">
                <a:solidFill>
                  <a:prstClr val="black"/>
                </a:solidFill>
              </a:rPr>
              <a:pPr/>
              <a:t>26</a:t>
            </a:fld>
            <a:endParaRPr lang="en-A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xfrm>
            <a:off x="1023309" y="4591011"/>
            <a:ext cx="5364252" cy="4320770"/>
          </a:xfrm>
          <a:ln/>
        </p:spPr>
        <p:txBody>
          <a:bodyPr/>
          <a:lstStyle/>
          <a:p>
            <a:pPr marL="228580" indent="-228580">
              <a:defRPr/>
            </a:pPr>
            <a:endParaRPr lang="en-US" dirty="0">
              <a:cs typeface="+mn-cs"/>
            </a:endParaRPr>
          </a:p>
          <a:p>
            <a:pPr eaLnBrk="1" hangingPunct="1">
              <a:defRPr/>
            </a:pPr>
            <a:r>
              <a:rPr lang="en-US" dirty="0">
                <a:cs typeface="+mn-cs"/>
              </a:rPr>
              <a:t>2010 (current low tide)</a:t>
            </a:r>
          </a:p>
        </p:txBody>
      </p:sp>
      <p:sp>
        <p:nvSpPr>
          <p:cNvPr id="40963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5550E29-E090-4767-8374-893BC9514643}" type="slidenum">
              <a:rPr lang="en-AU" smtClean="0">
                <a:solidFill>
                  <a:prstClr val="black"/>
                </a:solidFill>
              </a:rPr>
              <a:pPr/>
              <a:t>27</a:t>
            </a:fld>
            <a:endParaRPr lang="en-A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AU" dirty="0"/>
              <a:t>All under creative</a:t>
            </a:r>
            <a:r>
              <a:rPr lang="en-AU" baseline="0" dirty="0"/>
              <a:t> commons from </a:t>
            </a:r>
            <a:r>
              <a:rPr lang="en-AU" baseline="0" dirty="0" err="1"/>
              <a:t>wikipedia</a:t>
            </a:r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21F4BE-9288-4707-9DA0-97C815FCE225}" type="slidenum">
              <a:rPr lang="en-AU" smtClean="0">
                <a:solidFill>
                  <a:prstClr val="black"/>
                </a:solidFill>
              </a:rPr>
              <a:pPr/>
              <a:t>30</a:t>
            </a:fld>
            <a:endParaRPr lang="en-AU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6129C3D-53B6-4581-8505-D6689A709F8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0609508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5D69B2-94EC-4F2F-B863-21D8704CC11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22794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0"/>
            <a:ext cx="2171700" cy="61261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0" y="0"/>
            <a:ext cx="6362700" cy="61261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23D7AAD-F30C-4B28-9852-0FD424879229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3752653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8229600" cy="46831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620713"/>
            <a:ext cx="8229600" cy="5505450"/>
          </a:xfrm>
        </p:spPr>
        <p:txBody>
          <a:bodyPr/>
          <a:lstStyle/>
          <a:p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fld id="{1F175990-F658-448F-B2F6-E5C13838898E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0558694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213198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469396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5412747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8870472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690796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697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1019616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618115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536375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0661626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387"/>
      </p:ext>
    </p:extLst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1411107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066146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0137674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27707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30182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7755711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62437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6628175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04266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185154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2833217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0037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342900" indent="0" algn="ctr">
              <a:buNone/>
              <a:defRPr/>
            </a:lvl2pPr>
            <a:lvl3pPr marL="685800" indent="0" algn="ctr">
              <a:buNone/>
              <a:defRPr/>
            </a:lvl3pPr>
            <a:lvl4pPr marL="1028700" indent="0" algn="ctr">
              <a:buNone/>
              <a:defRPr/>
            </a:lvl4pPr>
            <a:lvl5pPr marL="1371600" indent="0" algn="ctr">
              <a:buNone/>
              <a:defRPr/>
            </a:lvl5pPr>
            <a:lvl6pPr marL="1714500" indent="0" algn="ctr">
              <a:buNone/>
              <a:defRPr/>
            </a:lvl6pPr>
            <a:lvl7pPr marL="2057400" indent="0" algn="ctr">
              <a:buNone/>
              <a:defRPr/>
            </a:lvl7pPr>
            <a:lvl8pPr marL="2400300" indent="0" algn="ctr">
              <a:buNone/>
              <a:defRPr/>
            </a:lvl8pPr>
            <a:lvl9pPr marL="27432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F1662-003C-41DD-8812-D5085C951E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0116174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EFEA8-41F1-48CA-BDB3-5B256DE074E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072072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C63-DFD3-4F52-9855-2013CF56F61D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537865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07D0D-4469-46FD-A58C-F3E1B975F38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17126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5627640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38C5C-0248-4DF4-AAE7-7BCCC315BEE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5634342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44014-AF92-4F68-B028-5DBA60551C2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892674"/>
      </p:ext>
    </p:extLst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D14CB-DAD8-4356-918F-7F7C9BEE9222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5967545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43E08-04B7-4BB2-97B6-C86D6753C084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1801964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7A037-B460-4D5C-8A5B-B6EC164382B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646708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F6288-7D4C-49C1-B356-8EEEFC7D3BD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511815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2462A-453F-4B61-85E1-179F864909F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4836181"/>
      </p:ext>
    </p:extLst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E53AC-1A0D-459D-9E27-F9771F6BF17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8706647"/>
      </p:ext>
    </p:extLst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B9703-6C08-4CD1-B44E-6EF52D62A4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0846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5077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93341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0143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57456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955014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0266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02359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36948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535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AU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44330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75394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4153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940803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1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1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026469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0677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38936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1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435101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8968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1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9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AU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1138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2962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3477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96210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51715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39377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149019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960238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5278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315126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6352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354096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593768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013802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FF1662-003C-41DD-8812-D5085C951E99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46417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CEFEA8-41F1-48CA-BDB3-5B256DE074E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338923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04DC63-DFD3-4F52-9855-2013CF56F61D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730496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C07D0D-4469-46FD-A58C-F3E1B975F38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843414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38C5C-0248-4DF4-AAE7-7BCCC315BEE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193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C944014-AF92-4F68-B028-5DBA60551C2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68716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8D14CB-DAD8-4356-918F-7F7C9BEE9222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81652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643E08-04B7-4BB2-97B6-C86D6753C084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35307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AU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7A037-B460-4D5C-8A5B-B6EC164382B5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89906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AF6288-7D4C-49C1-B356-8EEEFC7D3BDC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88452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2462A-453F-4B61-85E1-179F864909F1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483057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9E53AC-1A0D-459D-9E27-F9771F6BF17A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059346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685800" y="609600"/>
            <a:ext cx="7772400" cy="5486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6DB9703-6C08-4CD1-B44E-6EF52D62A46E}" type="slidenum">
              <a:rPr lang="en-AU">
                <a:solidFill>
                  <a:srgbClr val="000000"/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55136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066507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560"/>
            <a:ext cx="8229600" cy="1039176"/>
          </a:xfrm>
          <a:noFill/>
        </p:spPr>
        <p:txBody>
          <a:bodyPr/>
          <a:lstStyle>
            <a:lvl1pPr algn="l">
              <a:lnSpc>
                <a:spcPts val="38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2736"/>
            <a:ext cx="8229600" cy="5073427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022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58993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041248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41460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9371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08288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3570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5007043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956640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916770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48875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193454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78794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600338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857458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6134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7552472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89618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023871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2654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46867F7-87FF-43E9-BBAC-C823E7AA075C}" type="slidenum">
              <a:rPr lang="en-AU">
                <a:solidFill>
                  <a:prstClr val="black">
                    <a:tint val="75000"/>
                  </a:prstClr>
                </a:solidFill>
              </a:rPr>
              <a:pPr>
                <a:defRPr/>
              </a:pPr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064175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79066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845917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329907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064559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3301100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01257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489716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0711847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4298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5363870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0439743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0335AE2-3238-4737-9992-92A31E698EFA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374163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D3D035-3709-4E73-B5ED-9F7E31DA729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1259633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51CDFE0-53B4-495F-96A6-C8F9DE45CE9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04408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620713"/>
            <a:ext cx="4038600" cy="5505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620713"/>
            <a:ext cx="4038600" cy="550545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8E98CDA-7201-45B4-8C76-E4D7AB27DCD7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360080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AA22C04-EA77-4A6B-B2B0-BF8E63C44CC3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612145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BA0C337-E5C1-4399-B85D-F87933B66C4F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169768"/>
      </p:ext>
    </p:extLst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0C33533-B36E-43E1-B62B-26EF9BFC01F6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900877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4A21E49-4A10-49E4-9330-FDB62306451D}" type="slidenum">
              <a:rPr lang="en-US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6040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1.xml"/><Relationship Id="rId3" Type="http://schemas.openxmlformats.org/officeDocument/2006/relationships/slideLayout" Target="../slideLayouts/slideLayout106.xml"/><Relationship Id="rId7" Type="http://schemas.openxmlformats.org/officeDocument/2006/relationships/slideLayout" Target="../slideLayouts/slideLayout110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5.xml"/><Relationship Id="rId1" Type="http://schemas.openxmlformats.org/officeDocument/2006/relationships/slideLayout" Target="../slideLayouts/slideLayout104.xml"/><Relationship Id="rId6" Type="http://schemas.openxmlformats.org/officeDocument/2006/relationships/slideLayout" Target="../slideLayouts/slideLayout109.xml"/><Relationship Id="rId11" Type="http://schemas.openxmlformats.org/officeDocument/2006/relationships/slideLayout" Target="../slideLayouts/slideLayout114.xml"/><Relationship Id="rId5" Type="http://schemas.openxmlformats.org/officeDocument/2006/relationships/slideLayout" Target="../slideLayouts/slideLayout108.xml"/><Relationship Id="rId10" Type="http://schemas.openxmlformats.org/officeDocument/2006/relationships/slideLayout" Target="../slideLayouts/slideLayout113.xml"/><Relationship Id="rId4" Type="http://schemas.openxmlformats.org/officeDocument/2006/relationships/slideLayout" Target="../slideLayouts/slideLayout107.xml"/><Relationship Id="rId9" Type="http://schemas.openxmlformats.org/officeDocument/2006/relationships/slideLayout" Target="../slideLayouts/slideLayout11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2.xml"/><Relationship Id="rId3" Type="http://schemas.openxmlformats.org/officeDocument/2006/relationships/slideLayout" Target="../slideLayouts/slideLayout117.xml"/><Relationship Id="rId7" Type="http://schemas.openxmlformats.org/officeDocument/2006/relationships/slideLayout" Target="../slideLayouts/slideLayout121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6.xml"/><Relationship Id="rId1" Type="http://schemas.openxmlformats.org/officeDocument/2006/relationships/slideLayout" Target="../slideLayouts/slideLayout115.xml"/><Relationship Id="rId6" Type="http://schemas.openxmlformats.org/officeDocument/2006/relationships/slideLayout" Target="../slideLayouts/slideLayout120.xml"/><Relationship Id="rId11" Type="http://schemas.openxmlformats.org/officeDocument/2006/relationships/slideLayout" Target="../slideLayouts/slideLayout125.xml"/><Relationship Id="rId5" Type="http://schemas.openxmlformats.org/officeDocument/2006/relationships/slideLayout" Target="../slideLayouts/slideLayout119.xml"/><Relationship Id="rId10" Type="http://schemas.openxmlformats.org/officeDocument/2006/relationships/slideLayout" Target="../slideLayouts/slideLayout124.xml"/><Relationship Id="rId4" Type="http://schemas.openxmlformats.org/officeDocument/2006/relationships/slideLayout" Target="../slideLayouts/slideLayout118.xml"/><Relationship Id="rId9" Type="http://schemas.openxmlformats.org/officeDocument/2006/relationships/slideLayout" Target="../slideLayouts/slideLayout123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3.xml"/><Relationship Id="rId13" Type="http://schemas.openxmlformats.org/officeDocument/2006/relationships/slideLayout" Target="../slideLayouts/slideLayout138.xml"/><Relationship Id="rId3" Type="http://schemas.openxmlformats.org/officeDocument/2006/relationships/slideLayout" Target="../slideLayouts/slideLayout128.xml"/><Relationship Id="rId7" Type="http://schemas.openxmlformats.org/officeDocument/2006/relationships/slideLayout" Target="../slideLayouts/slideLayout132.xml"/><Relationship Id="rId12" Type="http://schemas.openxmlformats.org/officeDocument/2006/relationships/slideLayout" Target="../slideLayouts/slideLayout137.xml"/><Relationship Id="rId2" Type="http://schemas.openxmlformats.org/officeDocument/2006/relationships/slideLayout" Target="../slideLayouts/slideLayout127.xml"/><Relationship Id="rId1" Type="http://schemas.openxmlformats.org/officeDocument/2006/relationships/slideLayout" Target="../slideLayouts/slideLayout126.xml"/><Relationship Id="rId6" Type="http://schemas.openxmlformats.org/officeDocument/2006/relationships/slideLayout" Target="../slideLayouts/slideLayout131.xml"/><Relationship Id="rId11" Type="http://schemas.openxmlformats.org/officeDocument/2006/relationships/slideLayout" Target="../slideLayouts/slideLayout136.xml"/><Relationship Id="rId5" Type="http://schemas.openxmlformats.org/officeDocument/2006/relationships/slideLayout" Target="../slideLayouts/slideLayout130.xml"/><Relationship Id="rId10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29.xml"/><Relationship Id="rId9" Type="http://schemas.openxmlformats.org/officeDocument/2006/relationships/slideLayout" Target="../slideLayouts/slideLayout134.xml"/><Relationship Id="rId14" Type="http://schemas.openxmlformats.org/officeDocument/2006/relationships/theme" Target="../theme/theme12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7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slideLayout" Target="../slideLayouts/slideLayout56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Relationship Id="rId14" Type="http://schemas.openxmlformats.org/officeDocument/2006/relationships/theme" Target="../theme/theme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5.xml"/><Relationship Id="rId3" Type="http://schemas.openxmlformats.org/officeDocument/2006/relationships/slideLayout" Target="../slideLayouts/slideLayout60.xml"/><Relationship Id="rId7" Type="http://schemas.openxmlformats.org/officeDocument/2006/relationships/slideLayout" Target="../slideLayouts/slideLayout64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Relationship Id="rId6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68.xml"/><Relationship Id="rId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67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2" Type="http://schemas.openxmlformats.org/officeDocument/2006/relationships/slideLayout" Target="../slideLayouts/slideLayout70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0" Type="http://schemas.openxmlformats.org/officeDocument/2006/relationships/slideLayout" Target="../slideLayouts/slideLayout78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8.xml"/><Relationship Id="rId3" Type="http://schemas.openxmlformats.org/officeDocument/2006/relationships/slideLayout" Target="../slideLayouts/slideLayout83.xml"/><Relationship Id="rId7" Type="http://schemas.openxmlformats.org/officeDocument/2006/relationships/slideLayout" Target="../slideLayouts/slideLayout87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82.xml"/><Relationship Id="rId1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91.xml"/><Relationship Id="rId5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90.xml"/><Relationship Id="rId4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9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8.xml"/><Relationship Id="rId12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93.xml"/><Relationship Id="rId1" Type="http://schemas.openxmlformats.org/officeDocument/2006/relationships/slideLayout" Target="../slideLayouts/slideLayout92.xml"/><Relationship Id="rId6" Type="http://schemas.openxmlformats.org/officeDocument/2006/relationships/slideLayout" Target="../slideLayouts/slideLayout97.xml"/><Relationship Id="rId11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96.xml"/><Relationship Id="rId10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95.xml"/><Relationship Id="rId9" Type="http://schemas.openxmlformats.org/officeDocument/2006/relationships/slideLayout" Target="../slideLayouts/slideLayout10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A2B7C-25CC-4241-AAC9-F552D626A35E}" type="datetimeFigureOut">
              <a:rPr lang="en-US" smtClean="0"/>
              <a:pPr/>
              <a:t>8/17/2023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8268B-7D75-4053-A6AD-DCD0FE267C2E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4326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59" r:id="rId1"/>
    <p:sldLayoutId id="2147484160" r:id="rId2"/>
    <p:sldLayoutId id="2147484161" r:id="rId3"/>
    <p:sldLayoutId id="2147484162" r:id="rId4"/>
    <p:sldLayoutId id="2147484163" r:id="rId5"/>
    <p:sldLayoutId id="2147484164" r:id="rId6"/>
    <p:sldLayoutId id="2147484165" r:id="rId7"/>
    <p:sldLayoutId id="2147484166" r:id="rId8"/>
    <p:sldLayoutId id="2147484167" r:id="rId9"/>
    <p:sldLayoutId id="2147484168" r:id="rId10"/>
    <p:sldLayoutId id="214748416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379CF-82BB-4DE5-9A6B-6466FB4A975D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AAC422-D030-48C6-A830-2F58294113F9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292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71" r:id="rId1"/>
    <p:sldLayoutId id="2147484172" r:id="rId2"/>
    <p:sldLayoutId id="2147484173" r:id="rId3"/>
    <p:sldLayoutId id="2147484174" r:id="rId4"/>
    <p:sldLayoutId id="2147484175" r:id="rId5"/>
    <p:sldLayoutId id="2147484176" r:id="rId6"/>
    <p:sldLayoutId id="2147484177" r:id="rId7"/>
    <p:sldLayoutId id="2147484178" r:id="rId8"/>
    <p:sldLayoutId id="2147484179" r:id="rId9"/>
    <p:sldLayoutId id="2147484180" r:id="rId10"/>
    <p:sldLayoutId id="214748418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05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05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05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DF2A1A-4E0A-4275-A9EC-B18CC5AA156A}" type="slidenum">
              <a:rPr lang="en-A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238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83" r:id="rId1"/>
    <p:sldLayoutId id="2147484184" r:id="rId2"/>
    <p:sldLayoutId id="2147484185" r:id="rId3"/>
    <p:sldLayoutId id="2147484186" r:id="rId4"/>
    <p:sldLayoutId id="2147484187" r:id="rId5"/>
    <p:sldLayoutId id="2147484188" r:id="rId6"/>
    <p:sldLayoutId id="2147484189" r:id="rId7"/>
    <p:sldLayoutId id="2147484190" r:id="rId8"/>
    <p:sldLayoutId id="2147484191" r:id="rId9"/>
    <p:sldLayoutId id="2147484192" r:id="rId10"/>
    <p:sldLayoutId id="2147484193" r:id="rId11"/>
    <p:sldLayoutId id="2147484194" r:id="rId12"/>
    <p:sldLayoutId id="2147484195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+mj-lt"/>
          <a:ea typeface="+mj-ea"/>
          <a:cs typeface="ＭＳ Ｐゴシック" pitchFamily="8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5pPr>
      <a:lvl6pPr marL="3429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</a:defRPr>
      </a:lvl6pPr>
      <a:lvl7pPr marL="6858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</a:defRPr>
      </a:lvl7pPr>
      <a:lvl8pPr marL="10287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</a:defRPr>
      </a:lvl8pPr>
      <a:lvl9pPr marL="1371600" algn="ctr" rtl="0" fontAlgn="base">
        <a:spcBef>
          <a:spcPct val="0"/>
        </a:spcBef>
        <a:spcAft>
          <a:spcPct val="0"/>
        </a:spcAft>
        <a:defRPr sz="3300">
          <a:solidFill>
            <a:schemeClr val="tx2"/>
          </a:solidFill>
          <a:latin typeface="Arial" charset="0"/>
          <a:ea typeface="ＭＳ Ｐゴシック" pitchFamily="-32" charset="-128"/>
        </a:defRPr>
      </a:lvl9pPr>
    </p:titleStyle>
    <p:bodyStyle>
      <a:lvl1pPr marL="257175" indent="-257175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ＭＳ Ｐゴシック" pitchFamily="84" charset="-128"/>
        </a:defRPr>
      </a:lvl1pPr>
      <a:lvl2pPr marL="557213" indent="-214313" algn="l" rtl="0" eaLnBrk="0" fontAlgn="base" hangingPunct="0">
        <a:spcBef>
          <a:spcPct val="20000"/>
        </a:spcBef>
        <a:spcAft>
          <a:spcPct val="0"/>
        </a:spcAft>
        <a:buChar char="–"/>
        <a:defRPr sz="2100">
          <a:solidFill>
            <a:schemeClr val="tx1"/>
          </a:solidFill>
          <a:latin typeface="+mn-lt"/>
          <a:ea typeface="+mn-ea"/>
        </a:defRPr>
      </a:lvl2pPr>
      <a:lvl3pPr marL="857250" indent="-171450" algn="l" rtl="0" eaLnBrk="0" fontAlgn="base" hangingPunct="0">
        <a:spcBef>
          <a:spcPct val="20000"/>
        </a:spcBef>
        <a:spcAft>
          <a:spcPct val="0"/>
        </a:spcAft>
        <a:buChar char="•"/>
        <a:defRPr sz="1800">
          <a:solidFill>
            <a:schemeClr val="tx1"/>
          </a:solidFill>
          <a:latin typeface="+mn-lt"/>
          <a:ea typeface="+mn-ea"/>
        </a:defRPr>
      </a:lvl3pPr>
      <a:lvl4pPr marL="1200150" indent="-171450" algn="l" rtl="0" eaLnBrk="0" fontAlgn="base" hangingPunct="0">
        <a:spcBef>
          <a:spcPct val="20000"/>
        </a:spcBef>
        <a:spcAft>
          <a:spcPct val="0"/>
        </a:spcAft>
        <a:buChar char="–"/>
        <a:defRPr sz="1500">
          <a:solidFill>
            <a:schemeClr val="tx1"/>
          </a:solidFill>
          <a:latin typeface="+mn-lt"/>
          <a:ea typeface="+mn-ea"/>
        </a:defRPr>
      </a:lvl4pPr>
      <a:lvl5pPr marL="1543050" indent="-171450" algn="l" rtl="0" eaLnBrk="0" fontAlgn="base" hangingPunct="0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5pPr>
      <a:lvl6pPr marL="18859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6pPr>
      <a:lvl7pPr marL="22288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7pPr>
      <a:lvl8pPr marL="25717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8pPr>
      <a:lvl9pPr marL="2914650" indent="-171450" algn="l" rtl="0" fontAlgn="base">
        <a:spcBef>
          <a:spcPct val="20000"/>
        </a:spcBef>
        <a:spcAft>
          <a:spcPct val="0"/>
        </a:spcAft>
        <a:buChar char="»"/>
        <a:defRPr sz="15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08490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16" r:id="rId1"/>
    <p:sldLayoutId id="2147484017" r:id="rId2"/>
    <p:sldLayoutId id="2147484018" r:id="rId3"/>
    <p:sldLayoutId id="2147484019" r:id="rId4"/>
    <p:sldLayoutId id="2147484020" r:id="rId5"/>
    <p:sldLayoutId id="2147484021" r:id="rId6"/>
    <p:sldLayoutId id="2147484022" r:id="rId7"/>
    <p:sldLayoutId id="2147484023" r:id="rId8"/>
    <p:sldLayoutId id="2147484024" r:id="rId9"/>
    <p:sldLayoutId id="2147484025" r:id="rId10"/>
    <p:sldLayoutId id="2147484026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AU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38CB3E1A-46FF-4149-A25C-7AEF797673FB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831C677E-A07A-D64E-816A-A2E21465E6BD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066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29" r:id="rId1"/>
    <p:sldLayoutId id="2147484030" r:id="rId2"/>
    <p:sldLayoutId id="2147484031" r:id="rId3"/>
    <p:sldLayoutId id="2147484032" r:id="rId4"/>
    <p:sldLayoutId id="2147484033" r:id="rId5"/>
    <p:sldLayoutId id="2147484034" r:id="rId6"/>
    <p:sldLayoutId id="2147484035" r:id="rId7"/>
    <p:sldLayoutId id="2147484036" r:id="rId8"/>
    <p:sldLayoutId id="2147484037" r:id="rId9"/>
    <p:sldLayoutId id="2147484038" r:id="rId10"/>
    <p:sldLayoutId id="214748403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46453B40-D464-004F-BC36-0118FE0B9B54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C76C02B3-EBA4-2741-816D-2FACD82EE400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457200"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3806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5" r:id="rId1"/>
    <p:sldLayoutId id="2147484066" r:id="rId2"/>
    <p:sldLayoutId id="2147484067" r:id="rId3"/>
    <p:sldLayoutId id="2147484068" r:id="rId4"/>
    <p:sldLayoutId id="2147484069" r:id="rId5"/>
    <p:sldLayoutId id="2147484070" r:id="rId6"/>
    <p:sldLayoutId id="2147484071" r:id="rId7"/>
    <p:sldLayoutId id="2147484072" r:id="rId8"/>
    <p:sldLayoutId id="2147484073" r:id="rId9"/>
    <p:sldLayoutId id="2147484074" r:id="rId10"/>
    <p:sldLayoutId id="2147484075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AU"/>
              <a:t>Click to edit Master text styles</a:t>
            </a:r>
          </a:p>
          <a:p>
            <a:pPr lvl="1"/>
            <a:r>
              <a:rPr lang="en-AU"/>
              <a:t>Second level</a:t>
            </a:r>
          </a:p>
          <a:p>
            <a:pPr lvl="2"/>
            <a:r>
              <a:rPr lang="en-AU"/>
              <a:t>Third level</a:t>
            </a:r>
          </a:p>
          <a:p>
            <a:pPr lvl="3"/>
            <a:r>
              <a:rPr lang="en-AU"/>
              <a:t>Fourth level</a:t>
            </a:r>
          </a:p>
          <a:p>
            <a:pPr lvl="4"/>
            <a:r>
              <a:rPr lang="en-AU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40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hangingPunct="0">
              <a:defRPr sz="140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AU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400">
                <a:latin typeface="Arial" charset="0"/>
                <a:ea typeface="ＭＳ Ｐゴシック" pitchFamily="-32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ACDF2A1A-4E0A-4275-A9EC-B18CC5AA156A}" type="slidenum">
              <a:rPr lang="en-AU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AU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39028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77" r:id="rId1"/>
    <p:sldLayoutId id="2147484078" r:id="rId2"/>
    <p:sldLayoutId id="2147484079" r:id="rId3"/>
    <p:sldLayoutId id="2147484080" r:id="rId4"/>
    <p:sldLayoutId id="2147484081" r:id="rId5"/>
    <p:sldLayoutId id="2147484082" r:id="rId6"/>
    <p:sldLayoutId id="2147484083" r:id="rId7"/>
    <p:sldLayoutId id="2147484084" r:id="rId8"/>
    <p:sldLayoutId id="2147484085" r:id="rId9"/>
    <p:sldLayoutId id="2147484086" r:id="rId10"/>
    <p:sldLayoutId id="2147484087" r:id="rId11"/>
    <p:sldLayoutId id="2147484088" r:id="rId12"/>
    <p:sldLayoutId id="2147484089" r:id="rId13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ＭＳ Ｐゴシック" pitchFamily="84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  <a:cs typeface="ＭＳ Ｐゴシック" pitchFamily="84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pitchFamily="-32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ＭＳ Ｐゴシック" pitchFamily="84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31993C-96FC-454D-8C56-B17C74A8BD5F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71974-E2FC-4BE5-A707-76E67CF9179F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05230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1" r:id="rId1"/>
    <p:sldLayoutId id="2147484092" r:id="rId2"/>
    <p:sldLayoutId id="2147484093" r:id="rId3"/>
    <p:sldLayoutId id="2147484094" r:id="rId4"/>
    <p:sldLayoutId id="2147484095" r:id="rId5"/>
    <p:sldLayoutId id="2147484096" r:id="rId6"/>
    <p:sldLayoutId id="2147484097" r:id="rId7"/>
    <p:sldLayoutId id="2147484098" r:id="rId8"/>
    <p:sldLayoutId id="2147484099" r:id="rId9"/>
    <p:sldLayoutId id="2147484100" r:id="rId10"/>
    <p:sldLayoutId id="214748410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19B1A3-C047-42A1-8442-3F3F03F4FBA8}" type="datetimeFigureOut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17/08/2023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31B4BE-F425-4102-9689-2F5DCBC6C1C1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16914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1" r:id="rId1"/>
    <p:sldLayoutId id="2147484122" r:id="rId2"/>
    <p:sldLayoutId id="2147484123" r:id="rId3"/>
    <p:sldLayoutId id="2147484124" r:id="rId4"/>
    <p:sldLayoutId id="2147484125" r:id="rId5"/>
    <p:sldLayoutId id="2147484126" r:id="rId6"/>
    <p:sldLayoutId id="2147484127" r:id="rId7"/>
    <p:sldLayoutId id="2147484128" r:id="rId8"/>
    <p:sldLayoutId id="2147484129" r:id="rId9"/>
    <p:sldLayoutId id="2147484130" r:id="rId10"/>
    <p:sldLayoutId id="2147484131" r:id="rId11"/>
    <p:sldLayoutId id="214748413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7A2B7C-25CC-4241-AAC9-F552D626A35E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8/17/2023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8268B-7D75-4053-A6AD-DCD0FE267C2E}" type="slidenum">
              <a:rPr lang="en-AU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AU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1263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34" r:id="rId1"/>
    <p:sldLayoutId id="2147484135" r:id="rId2"/>
    <p:sldLayoutId id="2147484136" r:id="rId3"/>
    <p:sldLayoutId id="2147484137" r:id="rId4"/>
    <p:sldLayoutId id="2147484138" r:id="rId5"/>
    <p:sldLayoutId id="2147484139" r:id="rId6"/>
    <p:sldLayoutId id="2147484140" r:id="rId7"/>
    <p:sldLayoutId id="2147484141" r:id="rId8"/>
    <p:sldLayoutId id="2147484142" r:id="rId9"/>
    <p:sldLayoutId id="2147484143" r:id="rId10"/>
    <p:sldLayoutId id="2147484144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0"/>
            <a:ext cx="8229600" cy="468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620713"/>
            <a:ext cx="8229600" cy="550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BEAC868E-A558-4EC5-8CC3-2ECDB3B0D9A6}" type="slidenum">
              <a:rPr lang="en-US" smtClean="0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01837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6" r:id="rId1"/>
    <p:sldLayoutId id="2147484147" r:id="rId2"/>
    <p:sldLayoutId id="2147484148" r:id="rId3"/>
    <p:sldLayoutId id="2147484149" r:id="rId4"/>
    <p:sldLayoutId id="2147484150" r:id="rId5"/>
    <p:sldLayoutId id="2147484151" r:id="rId6"/>
    <p:sldLayoutId id="2147484152" r:id="rId7"/>
    <p:sldLayoutId id="2147484153" r:id="rId8"/>
    <p:sldLayoutId id="2147484154" r:id="rId9"/>
    <p:sldLayoutId id="2147484155" r:id="rId10"/>
    <p:sldLayoutId id="2147484156" r:id="rId11"/>
    <p:sldLayoutId id="2147484157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Times New Roman" pitchFamily="18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>
          <a:solidFill>
            <a:schemeClr val="tx1"/>
          </a:solidFill>
          <a:latin typeface="+mn-lt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1600">
          <a:solidFill>
            <a:schemeClr val="tx1"/>
          </a:solidFill>
          <a:latin typeface="+mn-lt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7.tiff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9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53.emf"/><Relationship Id="rId7" Type="http://schemas.openxmlformats.org/officeDocument/2006/relationships/image" Target="../media/image57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6.emf"/><Relationship Id="rId5" Type="http://schemas.openxmlformats.org/officeDocument/2006/relationships/image" Target="../media/image55.emf"/><Relationship Id="rId4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jpeg"/><Relationship Id="rId3" Type="http://schemas.openxmlformats.org/officeDocument/2006/relationships/image" Target="../media/image3.gif"/><Relationship Id="rId7" Type="http://schemas.openxmlformats.org/officeDocument/2006/relationships/image" Target="../media/image7.jpeg"/><Relationship Id="rId12" Type="http://schemas.openxmlformats.org/officeDocument/2006/relationships/image" Target="../media/image1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6.jpeg"/><Relationship Id="rId11" Type="http://schemas.openxmlformats.org/officeDocument/2006/relationships/image" Target="../media/image11.jpeg"/><Relationship Id="rId5" Type="http://schemas.openxmlformats.org/officeDocument/2006/relationships/image" Target="../media/image5.jpeg"/><Relationship Id="rId10" Type="http://schemas.openxmlformats.org/officeDocument/2006/relationships/image" Target="../media/image10.jpe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4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eg"/><Relationship Id="rId13" Type="http://schemas.openxmlformats.org/officeDocument/2006/relationships/image" Target="../media/image23.jpeg"/><Relationship Id="rId3" Type="http://schemas.openxmlformats.org/officeDocument/2006/relationships/image" Target="../media/image14.jpeg"/><Relationship Id="rId7" Type="http://schemas.openxmlformats.org/officeDocument/2006/relationships/image" Target="../media/image17.jpeg"/><Relationship Id="rId12" Type="http://schemas.openxmlformats.org/officeDocument/2006/relationships/image" Target="../media/image2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2.xml"/><Relationship Id="rId6" Type="http://schemas.microsoft.com/office/2007/relationships/hdphoto" Target="../media/hdphoto1.wdp"/><Relationship Id="rId11" Type="http://schemas.openxmlformats.org/officeDocument/2006/relationships/image" Target="../media/image21.jpeg"/><Relationship Id="rId5" Type="http://schemas.openxmlformats.org/officeDocument/2006/relationships/image" Target="../media/image16.jpeg"/><Relationship Id="rId10" Type="http://schemas.openxmlformats.org/officeDocument/2006/relationships/image" Target="../media/image20.jpeg"/><Relationship Id="rId4" Type="http://schemas.openxmlformats.org/officeDocument/2006/relationships/image" Target="../media/image15.jpeg"/><Relationship Id="rId9" Type="http://schemas.openxmlformats.org/officeDocument/2006/relationships/image" Target="../media/image19.jpeg"/><Relationship Id="rId14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9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3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f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emf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slideLayout" Target="../slideLayouts/slideLayout35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eg"/><Relationship Id="rId13" Type="http://schemas.openxmlformats.org/officeDocument/2006/relationships/image" Target="../media/image33.jpeg"/><Relationship Id="rId3" Type="http://schemas.openxmlformats.org/officeDocument/2006/relationships/image" Target="../media/image2.png"/><Relationship Id="rId7" Type="http://schemas.openxmlformats.org/officeDocument/2006/relationships/image" Target="../media/image27.jpeg"/><Relationship Id="rId12" Type="http://schemas.openxmlformats.org/officeDocument/2006/relationships/image" Target="../media/image32.jpeg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82.xml"/><Relationship Id="rId6" Type="http://schemas.openxmlformats.org/officeDocument/2006/relationships/image" Target="../media/image26.jpeg"/><Relationship Id="rId11" Type="http://schemas.openxmlformats.org/officeDocument/2006/relationships/image" Target="../media/image31.jpeg"/><Relationship Id="rId5" Type="http://schemas.openxmlformats.org/officeDocument/2006/relationships/image" Target="../media/image25.jpeg"/><Relationship Id="rId10" Type="http://schemas.openxmlformats.org/officeDocument/2006/relationships/image" Target="../media/image30.jpeg"/><Relationship Id="rId4" Type="http://schemas.openxmlformats.org/officeDocument/2006/relationships/image" Target="../media/image24.jpeg"/><Relationship Id="rId9" Type="http://schemas.openxmlformats.org/officeDocument/2006/relationships/image" Target="../media/image29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7.xml"/><Relationship Id="rId5" Type="http://schemas.openxmlformats.org/officeDocument/2006/relationships/image" Target="../media/image89.png"/><Relationship Id="rId4" Type="http://schemas.openxmlformats.org/officeDocument/2006/relationships/image" Target="../media/image88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0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:\work\research\projects\2-doing\Shorebirds\ShorebirdImages\100_2881 Eastern Curlew with crab prey - DEAN INGWERSEN.jpg"/>
          <p:cNvPicPr>
            <a:picLocks noChangeAspect="1" noChangeArrowheads="1"/>
          </p:cNvPicPr>
          <p:nvPr/>
        </p:nvPicPr>
        <p:blipFill>
          <a:blip r:embed="rId3" cstate="print"/>
          <a:srcRect l="10850" r="-135"/>
          <a:stretch>
            <a:fillRect/>
          </a:stretch>
        </p:blipFill>
        <p:spPr bwMode="auto">
          <a:xfrm>
            <a:off x="0" y="0"/>
            <a:ext cx="9180512" cy="6858000"/>
          </a:xfrm>
          <a:prstGeom prst="rect">
            <a:avLst/>
          </a:prstGeom>
          <a:noFill/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059832" y="97468"/>
            <a:ext cx="612068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/>
          <a:p>
            <a:pPr>
              <a:spcBef>
                <a:spcPct val="0"/>
              </a:spcBef>
              <a:defRPr/>
            </a:pPr>
            <a:r>
              <a:rPr lang="en-AU" sz="4400" b="1" dirty="0">
                <a:solidFill>
                  <a:schemeClr val="bg1"/>
                </a:solidFill>
                <a:latin typeface="Cambria" pitchFamily="18" charset="0"/>
              </a:rPr>
              <a:t>Migratory shorebirds of the East Asian-Australasian Flyway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73321" y="1393612"/>
            <a:ext cx="30911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sz="2800" dirty="0">
                <a:solidFill>
                  <a:schemeClr val="bg1"/>
                </a:solidFill>
                <a:latin typeface="Cambria" pitchFamily="18" charset="0"/>
              </a:rPr>
              <a:t>Prof Richard Fuller</a:t>
            </a:r>
            <a:endParaRPr lang="en-AU" dirty="0">
              <a:solidFill>
                <a:schemeClr val="bg1"/>
              </a:solidFill>
              <a:latin typeface="Cambria" pitchFamily="18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32" y="-142900"/>
            <a:ext cx="2643206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  <a:defRPr/>
            </a:pPr>
            <a:r>
              <a:rPr lang="en-AU" sz="4400" dirty="0">
                <a:solidFill>
                  <a:schemeClr val="bg1"/>
                </a:solidFill>
                <a:latin typeface="Cambria" pitchFamily="18" charset="0"/>
              </a:rPr>
              <a:t>CONS7008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16632"/>
            <a:ext cx="8229600" cy="6741368"/>
          </a:xfrm>
        </p:spPr>
        <p:txBody>
          <a:bodyPr>
            <a:noAutofit/>
          </a:bodyPr>
          <a:lstStyle/>
          <a:p>
            <a:r>
              <a:rPr lang="en-AU" sz="2500" dirty="0">
                <a:solidFill>
                  <a:schemeClr val="bg1"/>
                </a:solidFill>
              </a:rPr>
              <a:t>Australasian Wader Studies Group</a:t>
            </a:r>
          </a:p>
          <a:p>
            <a:r>
              <a:rPr lang="en-AU" sz="2500" dirty="0">
                <a:solidFill>
                  <a:schemeClr val="bg1"/>
                </a:solidFill>
              </a:rPr>
              <a:t>Birdlife Australia</a:t>
            </a:r>
          </a:p>
          <a:p>
            <a:r>
              <a:rPr lang="en-AU" sz="2500" dirty="0">
                <a:solidFill>
                  <a:schemeClr val="bg1"/>
                </a:solidFill>
              </a:rPr>
              <a:t>Birdlife Australia Western Australia</a:t>
            </a:r>
          </a:p>
          <a:p>
            <a:r>
              <a:rPr lang="en-AU" sz="2500" dirty="0">
                <a:solidFill>
                  <a:schemeClr val="bg1"/>
                </a:solidFill>
              </a:rPr>
              <a:t>Birdlife Tasmania</a:t>
            </a:r>
          </a:p>
          <a:p>
            <a:r>
              <a:rPr lang="en-AU" sz="2500" dirty="0">
                <a:solidFill>
                  <a:schemeClr val="bg1"/>
                </a:solidFill>
              </a:rPr>
              <a:t>BOCA</a:t>
            </a:r>
          </a:p>
          <a:p>
            <a:r>
              <a:rPr lang="en-AU" sz="2500" dirty="0">
                <a:solidFill>
                  <a:schemeClr val="bg1"/>
                </a:solidFill>
              </a:rPr>
              <a:t>Friends of Shorebirds SE</a:t>
            </a:r>
          </a:p>
          <a:p>
            <a:r>
              <a:rPr lang="en-AU" sz="2500" dirty="0">
                <a:solidFill>
                  <a:schemeClr val="bg1"/>
                </a:solidFill>
              </a:rPr>
              <a:t>Friends of Streaky Bay District Parks</a:t>
            </a:r>
          </a:p>
          <a:p>
            <a:r>
              <a:rPr lang="en-AU" sz="2500" dirty="0">
                <a:solidFill>
                  <a:schemeClr val="bg1"/>
                </a:solidFill>
              </a:rPr>
              <a:t>Hunter Bird Observers Club</a:t>
            </a:r>
          </a:p>
          <a:p>
            <a:r>
              <a:rPr lang="en-AU" sz="2500" dirty="0">
                <a:solidFill>
                  <a:schemeClr val="bg1"/>
                </a:solidFill>
              </a:rPr>
              <a:t>Japan Bird Research Association</a:t>
            </a:r>
          </a:p>
          <a:p>
            <a:r>
              <a:rPr lang="en-AU" sz="2500" dirty="0">
                <a:solidFill>
                  <a:schemeClr val="bg1"/>
                </a:solidFill>
              </a:rPr>
              <a:t>New South Wales Wader Study Group</a:t>
            </a:r>
          </a:p>
          <a:p>
            <a:r>
              <a:rPr lang="en-AU" sz="2500" dirty="0">
                <a:solidFill>
                  <a:schemeClr val="bg1"/>
                </a:solidFill>
              </a:rPr>
              <a:t>Ornithological Society of New Zealand</a:t>
            </a:r>
          </a:p>
          <a:p>
            <a:r>
              <a:rPr lang="en-AU" sz="2500" dirty="0">
                <a:solidFill>
                  <a:schemeClr val="bg1"/>
                </a:solidFill>
              </a:rPr>
              <a:t>Queensland Wader Study Group</a:t>
            </a:r>
          </a:p>
          <a:p>
            <a:r>
              <a:rPr lang="en-AU" sz="2500" dirty="0">
                <a:solidFill>
                  <a:schemeClr val="bg1"/>
                </a:solidFill>
              </a:rPr>
              <a:t>South Australian Ornithological Association</a:t>
            </a:r>
          </a:p>
          <a:p>
            <a:r>
              <a:rPr lang="en-AU" sz="2500" dirty="0">
                <a:solidFill>
                  <a:schemeClr val="bg1"/>
                </a:solidFill>
              </a:rPr>
              <a:t>Victorian Wader Study Group</a:t>
            </a:r>
          </a:p>
        </p:txBody>
      </p:sp>
      <p:pic>
        <p:nvPicPr>
          <p:cNvPr id="4" name="Picture 7" descr="http://www.sunbittern.com/images/logo%20qwsg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88222" y="34098"/>
            <a:ext cx="2520000" cy="1977294"/>
          </a:xfrm>
          <a:prstGeom prst="rect">
            <a:avLst/>
          </a:prstGeom>
          <a:noFill/>
        </p:spPr>
      </p:pic>
      <p:pic>
        <p:nvPicPr>
          <p:cNvPr id="5" name="Picture 2" descr="http://www.badarai.asn.au/images/Port%20of%20Brisbane%20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88224" y="3068960"/>
            <a:ext cx="2520000" cy="922462"/>
          </a:xfrm>
          <a:prstGeom prst="rect">
            <a:avLst/>
          </a:prstGeom>
          <a:noFill/>
        </p:spPr>
      </p:pic>
      <p:pic>
        <p:nvPicPr>
          <p:cNvPr id="6" name="Picture 11" descr="http://www.petercullentrust.com.au/images/Qld-Govt-DERM-we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504" y="2132856"/>
            <a:ext cx="2520000" cy="803055"/>
          </a:xfrm>
          <a:prstGeom prst="rect">
            <a:avLst/>
          </a:prstGeom>
          <a:noFill/>
        </p:spPr>
      </p:pic>
      <p:pic>
        <p:nvPicPr>
          <p:cNvPr id="7" name="Picture 9" descr="http://collections.ala.org.au/data/institution/stacked-wrap-sewpc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88504" y="4152839"/>
            <a:ext cx="2520000" cy="1436401"/>
          </a:xfrm>
          <a:prstGeom prst="rect">
            <a:avLst/>
          </a:prstGeom>
          <a:noFill/>
        </p:spPr>
      </p:pic>
      <p:pic>
        <p:nvPicPr>
          <p:cNvPr id="8" name="Picture 12" descr="C:\Documents and Settings\FUL08A\Desktop\ucsbwave.tif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588224" y="5733256"/>
            <a:ext cx="2520000" cy="10347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57329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11" descr="I:\WI Archive\Shorebird Support\SO Species Maps\Far_eastern_curlew_sites.jpg"/>
          <p:cNvPicPr>
            <a:picLocks noChangeAspect="1" noChangeArrowheads="1"/>
          </p:cNvPicPr>
          <p:nvPr/>
        </p:nvPicPr>
        <p:blipFill>
          <a:blip r:embed="rId2" cstate="print"/>
          <a:srcRect l="3056" t="4979"/>
          <a:stretch>
            <a:fillRect/>
          </a:stretch>
        </p:blipFill>
        <p:spPr bwMode="auto">
          <a:xfrm>
            <a:off x="-1589" y="-12031"/>
            <a:ext cx="3593037" cy="68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5949280"/>
            <a:ext cx="5040560" cy="792088"/>
          </a:xfrm>
        </p:spPr>
        <p:txBody>
          <a:bodyPr/>
          <a:lstStyle/>
          <a:p>
            <a:r>
              <a:rPr lang="de-DE" sz="4000" b="1" dirty="0">
                <a:solidFill>
                  <a:schemeClr val="tx1"/>
                </a:solidFill>
                <a:latin typeface="Cambria" pitchFamily="18" charset="0"/>
              </a:rPr>
              <a:t>Eastern Curlew</a:t>
            </a:r>
            <a:endParaRPr lang="en-US" sz="40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0" name="Flowchart: Connector 19"/>
          <p:cNvSpPr>
            <a:spLocks noChangeArrowheads="1"/>
          </p:cNvSpPr>
          <p:nvPr/>
        </p:nvSpPr>
        <p:spPr bwMode="auto">
          <a:xfrm>
            <a:off x="1460846" y="764704"/>
            <a:ext cx="1526977" cy="1035621"/>
          </a:xfrm>
          <a:prstGeom prst="flowChartConnector">
            <a:avLst/>
          </a:prstGeom>
          <a:solidFill>
            <a:srgbClr val="FF9900">
              <a:alpha val="44000"/>
            </a:srgbClr>
          </a:solidFill>
          <a:ln w="38100" algn="ctr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4" name="Flowchart: Connector 23"/>
          <p:cNvSpPr>
            <a:spLocks noChangeArrowheads="1"/>
          </p:cNvSpPr>
          <p:nvPr/>
        </p:nvSpPr>
        <p:spPr bwMode="auto">
          <a:xfrm>
            <a:off x="1283047" y="1797234"/>
            <a:ext cx="444497" cy="638092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327371" y="3483012"/>
            <a:ext cx="990095" cy="68586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 bwMode="auto">
          <a:xfrm>
            <a:off x="1048096" y="4459509"/>
            <a:ext cx="515965" cy="47771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7" name="Flowchart: Connector 26"/>
          <p:cNvSpPr/>
          <p:nvPr/>
        </p:nvSpPr>
        <p:spPr bwMode="auto">
          <a:xfrm>
            <a:off x="1714847" y="4153202"/>
            <a:ext cx="735599" cy="6363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8" name="Flowchart: Connector 27"/>
          <p:cNvSpPr/>
          <p:nvPr/>
        </p:nvSpPr>
        <p:spPr bwMode="auto">
          <a:xfrm rot="19285729">
            <a:off x="2283281" y="4576697"/>
            <a:ext cx="822756" cy="101685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 rot="1176519">
            <a:off x="2156568" y="5667445"/>
            <a:ext cx="573488" cy="43335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8204" name="AutoShape 12"/>
          <p:cNvCxnSpPr>
            <a:cxnSpLocks noChangeShapeType="1"/>
            <a:stCxn id="20" idx="3"/>
            <a:endCxn id="24" idx="0"/>
          </p:cNvCxnSpPr>
          <p:nvPr/>
        </p:nvCxnSpPr>
        <p:spPr bwMode="auto">
          <a:xfrm rot="5400000">
            <a:off x="1520596" y="1633363"/>
            <a:ext cx="148572" cy="179171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5" name="AutoShape 13"/>
          <p:cNvCxnSpPr>
            <a:cxnSpLocks noChangeShapeType="1"/>
            <a:stCxn id="24" idx="3"/>
            <a:endCxn id="25" idx="0"/>
          </p:cNvCxnSpPr>
          <p:nvPr/>
        </p:nvCxnSpPr>
        <p:spPr bwMode="auto">
          <a:xfrm rot="5400000">
            <a:off x="514715" y="2649585"/>
            <a:ext cx="1141132" cy="52572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 type="stealth" w="med" len="med"/>
            <a:tailEnd type="stealth" w="lg" len="lg"/>
          </a:ln>
          <a:effectLst/>
        </p:spPr>
      </p:cxnSp>
      <p:cxnSp>
        <p:nvCxnSpPr>
          <p:cNvPr id="8206" name="AutoShape 14"/>
          <p:cNvCxnSpPr>
            <a:cxnSpLocks noChangeShapeType="1"/>
            <a:stCxn id="24" idx="4"/>
            <a:endCxn id="26" idx="0"/>
          </p:cNvCxnSpPr>
          <p:nvPr/>
        </p:nvCxnSpPr>
        <p:spPr bwMode="auto">
          <a:xfrm rot="5400000">
            <a:off x="393597" y="3347809"/>
            <a:ext cx="2024183" cy="19921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7" name="AutoShape 15"/>
          <p:cNvCxnSpPr>
            <a:cxnSpLocks noChangeShapeType="1"/>
            <a:stCxn id="24" idx="5"/>
            <a:endCxn id="27" idx="0"/>
          </p:cNvCxnSpPr>
          <p:nvPr/>
        </p:nvCxnSpPr>
        <p:spPr bwMode="auto">
          <a:xfrm rot="16200000" flipH="1">
            <a:off x="966887" y="3037442"/>
            <a:ext cx="1811322" cy="420198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8" name="AutoShape 16"/>
          <p:cNvCxnSpPr>
            <a:cxnSpLocks noChangeShapeType="1"/>
            <a:stCxn id="24" idx="6"/>
            <a:endCxn id="28" idx="7"/>
          </p:cNvCxnSpPr>
          <p:nvPr/>
        </p:nvCxnSpPr>
        <p:spPr bwMode="auto">
          <a:xfrm>
            <a:off x="1727544" y="2116280"/>
            <a:ext cx="970391" cy="2506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9" name="AutoShape 17"/>
          <p:cNvCxnSpPr>
            <a:cxnSpLocks noChangeShapeType="1"/>
            <a:stCxn id="28" idx="3"/>
            <a:endCxn id="29" idx="7"/>
          </p:cNvCxnSpPr>
          <p:nvPr/>
        </p:nvCxnSpPr>
        <p:spPr bwMode="auto">
          <a:xfrm rot="5400000">
            <a:off x="2558421" y="5674877"/>
            <a:ext cx="260272" cy="565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10" name="AutoShape 18"/>
          <p:cNvCxnSpPr>
            <a:cxnSpLocks noChangeShapeType="1"/>
            <a:stCxn id="24" idx="6"/>
            <a:endCxn id="29" idx="6"/>
          </p:cNvCxnSpPr>
          <p:nvPr/>
        </p:nvCxnSpPr>
        <p:spPr bwMode="auto">
          <a:xfrm>
            <a:off x="1727544" y="2116280"/>
            <a:ext cx="985883" cy="3864073"/>
          </a:xfrm>
          <a:prstGeom prst="curvedConnector3">
            <a:avLst>
              <a:gd name="adj1" fmla="val 124874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4568825" y="476250"/>
            <a:ext cx="658813" cy="657225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CC66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562475" y="1773238"/>
            <a:ext cx="657225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1" name="Oval 29"/>
          <p:cNvSpPr>
            <a:spLocks noChangeArrowheads="1"/>
          </p:cNvSpPr>
          <p:nvPr/>
        </p:nvSpPr>
        <p:spPr bwMode="auto">
          <a:xfrm>
            <a:off x="3419475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4165600" y="3500438"/>
            <a:ext cx="658813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3" name="Oval 31"/>
          <p:cNvSpPr>
            <a:spLocks noChangeArrowheads="1"/>
          </p:cNvSpPr>
          <p:nvPr/>
        </p:nvSpPr>
        <p:spPr bwMode="auto">
          <a:xfrm>
            <a:off x="4913313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24" name="Text Box 32"/>
          <p:cNvSpPr txBox="1">
            <a:spLocks noChangeArrowheads="1"/>
          </p:cNvSpPr>
          <p:nvPr/>
        </p:nvSpPr>
        <p:spPr bwMode="auto">
          <a:xfrm>
            <a:off x="2310160" y="1693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1</a:t>
            </a:r>
          </a:p>
        </p:txBody>
      </p:sp>
      <p:sp>
        <p:nvSpPr>
          <p:cNvPr id="8225" name="Text Box 33"/>
          <p:cNvSpPr txBox="1">
            <a:spLocks noChangeArrowheads="1"/>
          </p:cNvSpPr>
          <p:nvPr/>
        </p:nvSpPr>
        <p:spPr bwMode="auto">
          <a:xfrm>
            <a:off x="941735" y="1693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2</a:t>
            </a:r>
          </a:p>
        </p:txBody>
      </p:sp>
      <p:sp>
        <p:nvSpPr>
          <p:cNvPr id="8226" name="Text Box 34"/>
          <p:cNvSpPr txBox="1">
            <a:spLocks noChangeArrowheads="1"/>
          </p:cNvSpPr>
          <p:nvPr/>
        </p:nvSpPr>
        <p:spPr bwMode="auto">
          <a:xfrm>
            <a:off x="560735" y="4070035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4</a:t>
            </a:r>
          </a:p>
        </p:txBody>
      </p:sp>
      <p:sp>
        <p:nvSpPr>
          <p:cNvPr id="8227" name="Text Box 35"/>
          <p:cNvSpPr txBox="1">
            <a:spLocks noChangeArrowheads="1"/>
          </p:cNvSpPr>
          <p:nvPr/>
        </p:nvSpPr>
        <p:spPr bwMode="auto">
          <a:xfrm>
            <a:off x="1063972" y="4868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5</a:t>
            </a:r>
          </a:p>
        </p:txBody>
      </p:sp>
      <p:sp>
        <p:nvSpPr>
          <p:cNvPr id="8228" name="Text Box 36"/>
          <p:cNvSpPr txBox="1">
            <a:spLocks noChangeArrowheads="1"/>
          </p:cNvSpPr>
          <p:nvPr/>
        </p:nvSpPr>
        <p:spPr bwMode="auto">
          <a:xfrm>
            <a:off x="1856135" y="4717735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6</a:t>
            </a:r>
          </a:p>
        </p:txBody>
      </p:sp>
      <p:sp>
        <p:nvSpPr>
          <p:cNvPr id="8229" name="Text Box 37"/>
          <p:cNvSpPr txBox="1">
            <a:spLocks noChangeArrowheads="1"/>
          </p:cNvSpPr>
          <p:nvPr/>
        </p:nvSpPr>
        <p:spPr bwMode="auto">
          <a:xfrm>
            <a:off x="2072035" y="515112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7</a:t>
            </a:r>
          </a:p>
        </p:txBody>
      </p:sp>
      <p:sp>
        <p:nvSpPr>
          <p:cNvPr id="8230" name="Text Box 38"/>
          <p:cNvSpPr txBox="1">
            <a:spLocks noChangeArrowheads="1"/>
          </p:cNvSpPr>
          <p:nvPr/>
        </p:nvSpPr>
        <p:spPr bwMode="auto">
          <a:xfrm>
            <a:off x="2359372" y="601472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8</a:t>
            </a:r>
          </a:p>
        </p:txBody>
      </p:sp>
      <p:sp>
        <p:nvSpPr>
          <p:cNvPr id="8231" name="Oval 39"/>
          <p:cNvSpPr>
            <a:spLocks noChangeArrowheads="1"/>
          </p:cNvSpPr>
          <p:nvPr/>
        </p:nvSpPr>
        <p:spPr bwMode="auto">
          <a:xfrm>
            <a:off x="5661025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232" name="Oval 40"/>
          <p:cNvSpPr>
            <a:spLocks noChangeArrowheads="1"/>
          </p:cNvSpPr>
          <p:nvPr/>
        </p:nvSpPr>
        <p:spPr bwMode="auto">
          <a:xfrm>
            <a:off x="5651500" y="4572000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8</a:t>
            </a:r>
          </a:p>
        </p:txBody>
      </p:sp>
      <p:cxnSp>
        <p:nvCxnSpPr>
          <p:cNvPr id="8233" name="AutoShape 41"/>
          <p:cNvCxnSpPr>
            <a:cxnSpLocks noChangeShapeType="1"/>
            <a:stCxn id="8219" idx="4"/>
            <a:endCxn id="8220" idx="0"/>
          </p:cNvCxnSpPr>
          <p:nvPr/>
        </p:nvCxnSpPr>
        <p:spPr bwMode="auto">
          <a:xfrm flipH="1">
            <a:off x="4891088" y="1147763"/>
            <a:ext cx="7937" cy="61118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4" name="AutoShape 42"/>
          <p:cNvCxnSpPr>
            <a:cxnSpLocks noChangeShapeType="1"/>
            <a:stCxn id="8220" idx="4"/>
            <a:endCxn id="8221" idx="0"/>
          </p:cNvCxnSpPr>
          <p:nvPr/>
        </p:nvCxnSpPr>
        <p:spPr bwMode="auto">
          <a:xfrm flipH="1">
            <a:off x="3748088" y="2444750"/>
            <a:ext cx="114300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5" name="AutoShape 43"/>
          <p:cNvCxnSpPr>
            <a:cxnSpLocks noChangeShapeType="1"/>
            <a:stCxn id="8220" idx="4"/>
            <a:endCxn id="8222" idx="0"/>
          </p:cNvCxnSpPr>
          <p:nvPr/>
        </p:nvCxnSpPr>
        <p:spPr bwMode="auto">
          <a:xfrm flipH="1">
            <a:off x="4495800" y="2444750"/>
            <a:ext cx="395288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6" name="AutoShape 44"/>
          <p:cNvCxnSpPr>
            <a:cxnSpLocks noChangeShapeType="1"/>
            <a:stCxn id="8220" idx="4"/>
            <a:endCxn id="8223" idx="0"/>
          </p:cNvCxnSpPr>
          <p:nvPr/>
        </p:nvCxnSpPr>
        <p:spPr bwMode="auto">
          <a:xfrm>
            <a:off x="4891088" y="2444750"/>
            <a:ext cx="350837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7" name="AutoShape 45"/>
          <p:cNvCxnSpPr>
            <a:cxnSpLocks noChangeShapeType="1"/>
            <a:stCxn id="8220" idx="4"/>
            <a:endCxn id="8231" idx="0"/>
          </p:cNvCxnSpPr>
          <p:nvPr/>
        </p:nvCxnSpPr>
        <p:spPr bwMode="auto">
          <a:xfrm>
            <a:off x="4891088" y="2444750"/>
            <a:ext cx="109855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8" name="AutoShape 46"/>
          <p:cNvCxnSpPr>
            <a:cxnSpLocks noChangeShapeType="1"/>
            <a:stCxn id="8231" idx="4"/>
            <a:endCxn id="8232" idx="0"/>
          </p:cNvCxnSpPr>
          <p:nvPr/>
        </p:nvCxnSpPr>
        <p:spPr bwMode="auto">
          <a:xfrm flipH="1">
            <a:off x="5980113" y="4171950"/>
            <a:ext cx="9525" cy="38576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39" name="Text Box 47"/>
          <p:cNvSpPr txBox="1">
            <a:spLocks noChangeArrowheads="1"/>
          </p:cNvSpPr>
          <p:nvPr/>
        </p:nvSpPr>
        <p:spPr bwMode="auto">
          <a:xfrm>
            <a:off x="4859338" y="1252538"/>
            <a:ext cx="4508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100</a:t>
            </a:r>
          </a:p>
        </p:txBody>
      </p:sp>
      <p:sp>
        <p:nvSpPr>
          <p:cNvPr id="8240" name="Text Box 48"/>
          <p:cNvSpPr txBox="1">
            <a:spLocks noChangeArrowheads="1"/>
          </p:cNvSpPr>
          <p:nvPr/>
        </p:nvSpPr>
        <p:spPr bwMode="auto">
          <a:xfrm>
            <a:off x="3687763" y="2852738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27</a:t>
            </a:r>
          </a:p>
        </p:txBody>
      </p:sp>
      <p:sp>
        <p:nvSpPr>
          <p:cNvPr id="8241" name="Text Box 49"/>
          <p:cNvSpPr txBox="1">
            <a:spLocks noChangeArrowheads="1"/>
          </p:cNvSpPr>
          <p:nvPr/>
        </p:nvSpPr>
        <p:spPr bwMode="auto">
          <a:xfrm>
            <a:off x="4379913" y="28527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5081588" y="28527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8243" name="Text Box 51"/>
          <p:cNvSpPr txBox="1">
            <a:spLocks noChangeArrowheads="1"/>
          </p:cNvSpPr>
          <p:nvPr/>
        </p:nvSpPr>
        <p:spPr bwMode="auto">
          <a:xfrm>
            <a:off x="5561013" y="2852738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59</a:t>
            </a:r>
          </a:p>
        </p:txBody>
      </p:sp>
      <p:sp>
        <p:nvSpPr>
          <p:cNvPr id="8274" name="Text Box 82"/>
          <p:cNvSpPr txBox="1">
            <a:spLocks noChangeArrowheads="1"/>
          </p:cNvSpPr>
          <p:nvPr/>
        </p:nvSpPr>
        <p:spPr bwMode="auto">
          <a:xfrm>
            <a:off x="6002338" y="414972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14</a:t>
            </a:r>
          </a:p>
        </p:txBody>
      </p:sp>
      <p:cxnSp>
        <p:nvCxnSpPr>
          <p:cNvPr id="8275" name="AutoShape 83"/>
          <p:cNvCxnSpPr>
            <a:cxnSpLocks noChangeShapeType="1"/>
            <a:stCxn id="8220" idx="6"/>
            <a:endCxn id="8232" idx="6"/>
          </p:cNvCxnSpPr>
          <p:nvPr/>
        </p:nvCxnSpPr>
        <p:spPr bwMode="auto">
          <a:xfrm>
            <a:off x="5233988" y="2101850"/>
            <a:ext cx="1089025" cy="2798763"/>
          </a:xfrm>
          <a:prstGeom prst="curvedConnector3">
            <a:avLst>
              <a:gd name="adj1" fmla="val 119681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76" name="Text Box 84"/>
          <p:cNvSpPr txBox="1">
            <a:spLocks noChangeArrowheads="1"/>
          </p:cNvSpPr>
          <p:nvPr/>
        </p:nvSpPr>
        <p:spPr bwMode="auto">
          <a:xfrm>
            <a:off x="5911850" y="21161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8277" name="Text Box 85"/>
          <p:cNvSpPr txBox="1">
            <a:spLocks noChangeArrowheads="1"/>
          </p:cNvSpPr>
          <p:nvPr/>
        </p:nvSpPr>
        <p:spPr bwMode="auto">
          <a:xfrm>
            <a:off x="3492500" y="5445125"/>
            <a:ext cx="2700338" cy="166199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  <a:effectLst/>
        </p:spPr>
        <p:txBody>
          <a:bodyPr lIns="54000" tIns="0" rIns="54000" bIns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</a:pPr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1379" name="Picture 3" descr="F:\work\research\projects\2-doing\Shorebirds\ShorebirdImages\100_2868 Eastern Curlew - DEAN INGWERSEN.jpg"/>
          <p:cNvPicPr>
            <a:picLocks noChangeAspect="1" noChangeArrowheads="1"/>
          </p:cNvPicPr>
          <p:nvPr/>
        </p:nvPicPr>
        <p:blipFill>
          <a:blip r:embed="rId3" cstate="print"/>
          <a:srcRect l="33204" t="20328" r="15211" b="1638"/>
          <a:stretch>
            <a:fillRect/>
          </a:stretch>
        </p:blipFill>
        <p:spPr bwMode="auto">
          <a:xfrm>
            <a:off x="6448927" y="0"/>
            <a:ext cx="2695073" cy="2719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79910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7" name="Picture 11" descr="I:\WI Archive\Shorebird Support\SO Species Maps\curlew_sandpiper_sites.jpg"/>
          <p:cNvPicPr>
            <a:picLocks noChangeAspect="1" noChangeArrowheads="1"/>
          </p:cNvPicPr>
          <p:nvPr/>
        </p:nvPicPr>
        <p:blipFill>
          <a:blip r:embed="rId2" cstate="print"/>
          <a:srcRect r="19514"/>
          <a:stretch>
            <a:fillRect/>
          </a:stretch>
        </p:blipFill>
        <p:spPr bwMode="auto">
          <a:xfrm>
            <a:off x="0" y="-12032"/>
            <a:ext cx="3595277" cy="68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Flowchart: Connector 21"/>
          <p:cNvSpPr>
            <a:spLocks noChangeArrowheads="1"/>
          </p:cNvSpPr>
          <p:nvPr/>
        </p:nvSpPr>
        <p:spPr bwMode="auto">
          <a:xfrm rot="6113847">
            <a:off x="1033941" y="1152109"/>
            <a:ext cx="750922" cy="1136178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rot="10800000" vert="eaVert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3" name="Flowchart: Connector 22"/>
          <p:cNvSpPr>
            <a:spLocks noChangeArrowheads="1"/>
          </p:cNvSpPr>
          <p:nvPr/>
        </p:nvSpPr>
        <p:spPr bwMode="auto">
          <a:xfrm rot="4432010">
            <a:off x="1282738" y="2321178"/>
            <a:ext cx="717078" cy="281133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rot="10800000" vert="eaVert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4" name="Flowchart: Connector 23"/>
          <p:cNvSpPr>
            <a:spLocks noChangeArrowheads="1"/>
          </p:cNvSpPr>
          <p:nvPr/>
        </p:nvSpPr>
        <p:spPr bwMode="auto">
          <a:xfrm rot="-1205149">
            <a:off x="838047" y="2810963"/>
            <a:ext cx="911603" cy="461129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>
          <a:xfrm rot="19880358">
            <a:off x="1043586" y="4794229"/>
            <a:ext cx="833418" cy="45901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7" name="Flowchart: Connector 26"/>
          <p:cNvSpPr>
            <a:spLocks noChangeArrowheads="1"/>
          </p:cNvSpPr>
          <p:nvPr/>
        </p:nvSpPr>
        <p:spPr bwMode="auto">
          <a:xfrm rot="5642157">
            <a:off x="1040767" y="5471491"/>
            <a:ext cx="632467" cy="394251"/>
          </a:xfrm>
          <a:prstGeom prst="flowChartConnector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ot="10800000" vert="eaVert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8" name="Flowchart: Connector 27"/>
          <p:cNvSpPr>
            <a:spLocks noChangeArrowheads="1"/>
          </p:cNvSpPr>
          <p:nvPr/>
        </p:nvSpPr>
        <p:spPr bwMode="auto">
          <a:xfrm rot="5642157">
            <a:off x="2550375" y="5220070"/>
            <a:ext cx="886298" cy="392588"/>
          </a:xfrm>
          <a:prstGeom prst="flowChartConnector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 rot="10800000" vert="eaVert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>
          <a:xfrm rot="1297346">
            <a:off x="2085441" y="5674799"/>
            <a:ext cx="926575" cy="49920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30" name="Flowchart: Connector 29"/>
          <p:cNvSpPr>
            <a:spLocks noChangeArrowheads="1"/>
          </p:cNvSpPr>
          <p:nvPr/>
        </p:nvSpPr>
        <p:spPr bwMode="auto">
          <a:xfrm rot="6113847">
            <a:off x="1715888" y="-178144"/>
            <a:ext cx="750922" cy="1745022"/>
          </a:xfrm>
          <a:prstGeom prst="flowChartConnector">
            <a:avLst/>
          </a:prstGeom>
          <a:solidFill>
            <a:srgbClr val="FF9900">
              <a:alpha val="44000"/>
            </a:srgbClr>
          </a:solidFill>
          <a:ln w="38100" algn="ctr">
            <a:solidFill>
              <a:srgbClr val="FFCC00"/>
            </a:solidFill>
            <a:round/>
            <a:headEnd/>
            <a:tailEnd/>
          </a:ln>
          <a:effectLst/>
        </p:spPr>
        <p:txBody>
          <a:bodyPr rot="10800000" vert="eaVert"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3086" name="AutoShape 14"/>
          <p:cNvCxnSpPr>
            <a:cxnSpLocks noChangeShapeType="1"/>
            <a:stCxn id="30" idx="6"/>
            <a:endCxn id="22" idx="2"/>
          </p:cNvCxnSpPr>
          <p:nvPr/>
        </p:nvCxnSpPr>
        <p:spPr bwMode="auto">
          <a:xfrm rot="5400000">
            <a:off x="1604856" y="943714"/>
            <a:ext cx="291041" cy="52713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87" name="AutoShape 15"/>
          <p:cNvCxnSpPr>
            <a:cxnSpLocks noChangeShapeType="1"/>
            <a:stCxn id="22" idx="5"/>
            <a:endCxn id="25" idx="2"/>
          </p:cNvCxnSpPr>
          <p:nvPr/>
        </p:nvCxnSpPr>
        <p:spPr bwMode="auto">
          <a:xfrm rot="10800000" flipV="1">
            <a:off x="312129" y="1897171"/>
            <a:ext cx="649468" cy="104547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88" name="AutoShape 16"/>
          <p:cNvCxnSpPr>
            <a:cxnSpLocks noChangeShapeType="1"/>
            <a:stCxn id="30" idx="7"/>
            <a:endCxn id="23" idx="0"/>
          </p:cNvCxnSpPr>
          <p:nvPr/>
        </p:nvCxnSpPr>
        <p:spPr bwMode="auto">
          <a:xfrm flipH="1">
            <a:off x="1776308" y="1081347"/>
            <a:ext cx="864013" cy="1341338"/>
          </a:xfrm>
          <a:prstGeom prst="curvedConnector3">
            <a:avLst>
              <a:gd name="adj1" fmla="val -6376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89" name="AutoShape 17"/>
          <p:cNvCxnSpPr>
            <a:cxnSpLocks noChangeShapeType="1"/>
            <a:stCxn id="23" idx="4"/>
            <a:endCxn id="24" idx="0"/>
          </p:cNvCxnSpPr>
          <p:nvPr/>
        </p:nvCxnSpPr>
        <p:spPr bwMode="auto">
          <a:xfrm rot="10800000" flipV="1">
            <a:off x="1214668" y="2500804"/>
            <a:ext cx="291579" cy="324182"/>
          </a:xfrm>
          <a:prstGeom prst="curvedConnector2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25" name="Flowchart: Connector 24"/>
          <p:cNvSpPr>
            <a:spLocks noChangeArrowheads="1"/>
          </p:cNvSpPr>
          <p:nvPr/>
        </p:nvSpPr>
        <p:spPr bwMode="auto">
          <a:xfrm rot="3419459">
            <a:off x="-110598" y="3280523"/>
            <a:ext cx="1857208" cy="881661"/>
          </a:xfrm>
          <a:prstGeom prst="flowChartConnector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ffectLst/>
        </p:spPr>
        <p:txBody>
          <a:bodyPr rot="10800000" vert="eaVert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3091" name="AutoShape 19"/>
          <p:cNvCxnSpPr>
            <a:cxnSpLocks noChangeShapeType="1"/>
            <a:stCxn id="24" idx="4"/>
            <a:endCxn id="25" idx="0"/>
          </p:cNvCxnSpPr>
          <p:nvPr/>
        </p:nvCxnSpPr>
        <p:spPr bwMode="auto">
          <a:xfrm rot="5400000">
            <a:off x="1168790" y="3276960"/>
            <a:ext cx="223133" cy="185351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92" name="AutoShape 20"/>
          <p:cNvCxnSpPr>
            <a:cxnSpLocks noChangeShapeType="1"/>
            <a:stCxn id="24" idx="6"/>
            <a:endCxn id="26" idx="6"/>
          </p:cNvCxnSpPr>
          <p:nvPr/>
        </p:nvCxnSpPr>
        <p:spPr bwMode="auto">
          <a:xfrm>
            <a:off x="1721928" y="2884993"/>
            <a:ext cx="104019" cy="1938880"/>
          </a:xfrm>
          <a:prstGeom prst="curvedConnector3">
            <a:avLst>
              <a:gd name="adj1" fmla="val 368852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93" name="AutoShape 21"/>
          <p:cNvCxnSpPr>
            <a:cxnSpLocks noChangeShapeType="1"/>
            <a:stCxn id="25" idx="5"/>
            <a:endCxn id="26" idx="1"/>
          </p:cNvCxnSpPr>
          <p:nvPr/>
        </p:nvCxnSpPr>
        <p:spPr bwMode="auto">
          <a:xfrm rot="10800000" flipH="1" flipV="1">
            <a:off x="914316" y="4441800"/>
            <a:ext cx="209588" cy="580858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94" name="AutoShape 22"/>
          <p:cNvCxnSpPr>
            <a:cxnSpLocks noChangeShapeType="1"/>
            <a:stCxn id="26" idx="4"/>
            <a:endCxn id="27" idx="2"/>
          </p:cNvCxnSpPr>
          <p:nvPr/>
        </p:nvCxnSpPr>
        <p:spPr bwMode="auto">
          <a:xfrm rot="5400000">
            <a:off x="1410792" y="5193587"/>
            <a:ext cx="128045" cy="191114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95" name="AutoShape 23"/>
          <p:cNvCxnSpPr>
            <a:cxnSpLocks noChangeShapeType="1"/>
            <a:stCxn id="26" idx="5"/>
            <a:endCxn id="29" idx="1"/>
          </p:cNvCxnSpPr>
          <p:nvPr/>
        </p:nvCxnSpPr>
        <p:spPr bwMode="auto">
          <a:xfrm rot="16200000" flipH="1">
            <a:off x="1745555" y="5075943"/>
            <a:ext cx="614798" cy="51253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096" name="AutoShape 24"/>
          <p:cNvCxnSpPr>
            <a:cxnSpLocks noChangeShapeType="1"/>
            <a:stCxn id="26" idx="5"/>
            <a:endCxn id="28" idx="3"/>
          </p:cNvCxnSpPr>
          <p:nvPr/>
        </p:nvCxnSpPr>
        <p:spPr bwMode="auto">
          <a:xfrm rot="16200000" flipH="1">
            <a:off x="2302302" y="4519197"/>
            <a:ext cx="69205" cy="1080436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3097" name="Text Box 25"/>
          <p:cNvSpPr txBox="1">
            <a:spLocks noChangeArrowheads="1"/>
          </p:cNvSpPr>
          <p:nvPr/>
        </p:nvSpPr>
        <p:spPr bwMode="auto">
          <a:xfrm>
            <a:off x="1652821" y="1947395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3</a:t>
            </a:r>
          </a:p>
        </p:txBody>
      </p:sp>
      <p:sp>
        <p:nvSpPr>
          <p:cNvPr id="3098" name="Text Box 26"/>
          <p:cNvSpPr txBox="1">
            <a:spLocks noChangeArrowheads="1"/>
          </p:cNvSpPr>
          <p:nvPr/>
        </p:nvSpPr>
        <p:spPr bwMode="auto">
          <a:xfrm>
            <a:off x="1270233" y="715495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1</a:t>
            </a:r>
          </a:p>
        </p:txBody>
      </p:sp>
      <p:sp>
        <p:nvSpPr>
          <p:cNvPr id="3099" name="Text Box 27"/>
          <p:cNvSpPr txBox="1">
            <a:spLocks noChangeArrowheads="1"/>
          </p:cNvSpPr>
          <p:nvPr/>
        </p:nvSpPr>
        <p:spPr bwMode="auto">
          <a:xfrm>
            <a:off x="860658" y="1436220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2</a:t>
            </a:r>
          </a:p>
        </p:txBody>
      </p:sp>
      <p:sp>
        <p:nvSpPr>
          <p:cNvPr id="3100" name="Text Box 28"/>
          <p:cNvSpPr txBox="1">
            <a:spLocks noChangeArrowheads="1"/>
          </p:cNvSpPr>
          <p:nvPr/>
        </p:nvSpPr>
        <p:spPr bwMode="auto">
          <a:xfrm>
            <a:off x="1005121" y="2876083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4</a:t>
            </a:r>
          </a:p>
        </p:txBody>
      </p:sp>
      <p:sp>
        <p:nvSpPr>
          <p:cNvPr id="3101" name="Text Box 29"/>
          <p:cNvSpPr txBox="1">
            <a:spLocks noChangeArrowheads="1"/>
          </p:cNvSpPr>
          <p:nvPr/>
        </p:nvSpPr>
        <p:spPr bwMode="auto">
          <a:xfrm>
            <a:off x="1125771" y="3739683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5</a:t>
            </a:r>
          </a:p>
        </p:txBody>
      </p:sp>
      <p:sp>
        <p:nvSpPr>
          <p:cNvPr id="3102" name="Text Box 30"/>
          <p:cNvSpPr txBox="1">
            <a:spLocks noChangeArrowheads="1"/>
          </p:cNvSpPr>
          <p:nvPr/>
        </p:nvSpPr>
        <p:spPr bwMode="auto">
          <a:xfrm>
            <a:off x="1557571" y="4963645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6</a:t>
            </a:r>
          </a:p>
        </p:txBody>
      </p:sp>
      <p:sp>
        <p:nvSpPr>
          <p:cNvPr id="3103" name="Text Box 31"/>
          <p:cNvSpPr txBox="1">
            <a:spLocks noChangeArrowheads="1"/>
          </p:cNvSpPr>
          <p:nvPr/>
        </p:nvSpPr>
        <p:spPr bwMode="auto">
          <a:xfrm>
            <a:off x="1509946" y="5690720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7</a:t>
            </a:r>
          </a:p>
        </p:txBody>
      </p:sp>
      <p:sp>
        <p:nvSpPr>
          <p:cNvPr id="3104" name="Text Box 32"/>
          <p:cNvSpPr txBox="1">
            <a:spLocks noChangeArrowheads="1"/>
          </p:cNvSpPr>
          <p:nvPr/>
        </p:nvSpPr>
        <p:spPr bwMode="auto">
          <a:xfrm>
            <a:off x="2949808" y="4755683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8</a:t>
            </a:r>
          </a:p>
        </p:txBody>
      </p:sp>
      <p:sp>
        <p:nvSpPr>
          <p:cNvPr id="3105" name="Text Box 33"/>
          <p:cNvSpPr txBox="1">
            <a:spLocks noChangeArrowheads="1"/>
          </p:cNvSpPr>
          <p:nvPr/>
        </p:nvSpPr>
        <p:spPr bwMode="auto">
          <a:xfrm>
            <a:off x="2876783" y="5979645"/>
            <a:ext cx="326048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9</a:t>
            </a:r>
          </a:p>
        </p:txBody>
      </p:sp>
      <p:sp>
        <p:nvSpPr>
          <p:cNvPr id="3107" name="Oval 35"/>
          <p:cNvSpPr>
            <a:spLocks noChangeArrowheads="1"/>
          </p:cNvSpPr>
          <p:nvPr/>
        </p:nvSpPr>
        <p:spPr bwMode="auto">
          <a:xfrm>
            <a:off x="4722813" y="476250"/>
            <a:ext cx="658812" cy="657225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CC66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108" name="Oval 36"/>
          <p:cNvSpPr>
            <a:spLocks noChangeArrowheads="1"/>
          </p:cNvSpPr>
          <p:nvPr/>
        </p:nvSpPr>
        <p:spPr bwMode="auto">
          <a:xfrm>
            <a:off x="3736975" y="1319213"/>
            <a:ext cx="657225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3109" name="Oval 37"/>
          <p:cNvSpPr>
            <a:spLocks noChangeArrowheads="1"/>
          </p:cNvSpPr>
          <p:nvPr/>
        </p:nvSpPr>
        <p:spPr bwMode="auto">
          <a:xfrm>
            <a:off x="5643563" y="1712913"/>
            <a:ext cx="657225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3110" name="Oval 38"/>
          <p:cNvSpPr>
            <a:spLocks noChangeArrowheads="1"/>
          </p:cNvSpPr>
          <p:nvPr/>
        </p:nvSpPr>
        <p:spPr bwMode="auto">
          <a:xfrm>
            <a:off x="4524375" y="2435225"/>
            <a:ext cx="658813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3111" name="Oval 39"/>
          <p:cNvSpPr>
            <a:spLocks noChangeArrowheads="1"/>
          </p:cNvSpPr>
          <p:nvPr/>
        </p:nvSpPr>
        <p:spPr bwMode="auto">
          <a:xfrm>
            <a:off x="3779838" y="3276600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3112" name="Oval 40"/>
          <p:cNvSpPr>
            <a:spLocks noChangeArrowheads="1"/>
          </p:cNvSpPr>
          <p:nvPr/>
        </p:nvSpPr>
        <p:spPr bwMode="auto">
          <a:xfrm>
            <a:off x="4524375" y="4208463"/>
            <a:ext cx="658813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3113" name="Oval 41"/>
          <p:cNvSpPr>
            <a:spLocks noChangeArrowheads="1"/>
          </p:cNvSpPr>
          <p:nvPr/>
        </p:nvSpPr>
        <p:spPr bwMode="auto">
          <a:xfrm>
            <a:off x="3671888" y="525938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3114" name="Oval 42"/>
          <p:cNvSpPr>
            <a:spLocks noChangeArrowheads="1"/>
          </p:cNvSpPr>
          <p:nvPr/>
        </p:nvSpPr>
        <p:spPr bwMode="auto">
          <a:xfrm>
            <a:off x="4524375" y="5259388"/>
            <a:ext cx="658813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3115" name="Oval 43"/>
          <p:cNvSpPr>
            <a:spLocks noChangeArrowheads="1"/>
          </p:cNvSpPr>
          <p:nvPr/>
        </p:nvSpPr>
        <p:spPr bwMode="auto">
          <a:xfrm>
            <a:off x="5511800" y="525938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9</a:t>
            </a:r>
          </a:p>
        </p:txBody>
      </p:sp>
      <p:cxnSp>
        <p:nvCxnSpPr>
          <p:cNvPr id="3116" name="AutoShape 44"/>
          <p:cNvCxnSpPr>
            <a:cxnSpLocks noChangeShapeType="1"/>
            <a:stCxn id="3107" idx="3"/>
            <a:endCxn id="3108" idx="7"/>
          </p:cNvCxnSpPr>
          <p:nvPr/>
        </p:nvCxnSpPr>
        <p:spPr bwMode="auto">
          <a:xfrm flipH="1">
            <a:off x="4297363" y="1050925"/>
            <a:ext cx="522287" cy="350838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17" name="AutoShape 45"/>
          <p:cNvCxnSpPr>
            <a:cxnSpLocks noChangeShapeType="1"/>
            <a:stCxn id="3107" idx="5"/>
            <a:endCxn id="3109" idx="0"/>
          </p:cNvCxnSpPr>
          <p:nvPr/>
        </p:nvCxnSpPr>
        <p:spPr bwMode="auto">
          <a:xfrm>
            <a:off x="5284788" y="1050925"/>
            <a:ext cx="687387" cy="6477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18" name="AutoShape 46"/>
          <p:cNvCxnSpPr>
            <a:cxnSpLocks noChangeShapeType="1"/>
            <a:stCxn id="3109" idx="3"/>
            <a:endCxn id="3110" idx="7"/>
          </p:cNvCxnSpPr>
          <p:nvPr/>
        </p:nvCxnSpPr>
        <p:spPr bwMode="auto">
          <a:xfrm flipH="1">
            <a:off x="5086350" y="2287588"/>
            <a:ext cx="652463" cy="23018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19" name="AutoShape 47"/>
          <p:cNvCxnSpPr>
            <a:cxnSpLocks noChangeShapeType="1"/>
            <a:stCxn id="3110" idx="3"/>
            <a:endCxn id="3111" idx="7"/>
          </p:cNvCxnSpPr>
          <p:nvPr/>
        </p:nvCxnSpPr>
        <p:spPr bwMode="auto">
          <a:xfrm flipH="1">
            <a:off x="4340225" y="3009900"/>
            <a:ext cx="280988" cy="34925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20" name="AutoShape 48"/>
          <p:cNvCxnSpPr>
            <a:cxnSpLocks noChangeShapeType="1"/>
            <a:stCxn id="3111" idx="5"/>
            <a:endCxn id="3112" idx="0"/>
          </p:cNvCxnSpPr>
          <p:nvPr/>
        </p:nvCxnSpPr>
        <p:spPr bwMode="auto">
          <a:xfrm>
            <a:off x="4340225" y="3851275"/>
            <a:ext cx="514350" cy="3429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21" name="AutoShape 49"/>
          <p:cNvCxnSpPr>
            <a:cxnSpLocks noChangeShapeType="1"/>
            <a:stCxn id="3112" idx="3"/>
            <a:endCxn id="3113" idx="0"/>
          </p:cNvCxnSpPr>
          <p:nvPr/>
        </p:nvCxnSpPr>
        <p:spPr bwMode="auto">
          <a:xfrm flipH="1">
            <a:off x="4000500" y="4783138"/>
            <a:ext cx="620713" cy="46355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22" name="AutoShape 50"/>
          <p:cNvCxnSpPr>
            <a:cxnSpLocks noChangeShapeType="1"/>
            <a:stCxn id="3112" idx="4"/>
            <a:endCxn id="3114" idx="0"/>
          </p:cNvCxnSpPr>
          <p:nvPr/>
        </p:nvCxnSpPr>
        <p:spPr bwMode="auto">
          <a:xfrm>
            <a:off x="4854575" y="4878388"/>
            <a:ext cx="0" cy="3683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23" name="AutoShape 51"/>
          <p:cNvCxnSpPr>
            <a:cxnSpLocks noChangeShapeType="1"/>
            <a:stCxn id="3112" idx="5"/>
            <a:endCxn id="3115" idx="1"/>
          </p:cNvCxnSpPr>
          <p:nvPr/>
        </p:nvCxnSpPr>
        <p:spPr bwMode="auto">
          <a:xfrm>
            <a:off x="5086350" y="4783138"/>
            <a:ext cx="520700" cy="5588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3124" name="AutoShape 52"/>
          <p:cNvCxnSpPr>
            <a:cxnSpLocks noChangeShapeType="1"/>
            <a:stCxn id="3108" idx="3"/>
            <a:endCxn id="3111" idx="1"/>
          </p:cNvCxnSpPr>
          <p:nvPr/>
        </p:nvCxnSpPr>
        <p:spPr bwMode="auto">
          <a:xfrm>
            <a:off x="3833813" y="1893888"/>
            <a:ext cx="42862" cy="1465262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3125" name="Text Box 53"/>
          <p:cNvSpPr txBox="1">
            <a:spLocks noChangeArrowheads="1"/>
          </p:cNvSpPr>
          <p:nvPr/>
        </p:nvSpPr>
        <p:spPr bwMode="auto">
          <a:xfrm>
            <a:off x="5395913" y="92392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20</a:t>
            </a:r>
          </a:p>
        </p:txBody>
      </p:sp>
      <p:sp>
        <p:nvSpPr>
          <p:cNvPr id="3126" name="Text Box 54"/>
          <p:cNvSpPr txBox="1">
            <a:spLocks noChangeArrowheads="1"/>
          </p:cNvSpPr>
          <p:nvPr/>
        </p:nvSpPr>
        <p:spPr bwMode="auto">
          <a:xfrm>
            <a:off x="4246563" y="92392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80</a:t>
            </a:r>
          </a:p>
        </p:txBody>
      </p:sp>
      <p:sp>
        <p:nvSpPr>
          <p:cNvPr id="3127" name="Text Box 55"/>
          <p:cNvSpPr txBox="1">
            <a:spLocks noChangeArrowheads="1"/>
          </p:cNvSpPr>
          <p:nvPr/>
        </p:nvSpPr>
        <p:spPr bwMode="auto">
          <a:xfrm>
            <a:off x="3838575" y="2368550"/>
            <a:ext cx="4508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100</a:t>
            </a:r>
          </a:p>
        </p:txBody>
      </p:sp>
      <p:sp>
        <p:nvSpPr>
          <p:cNvPr id="3128" name="Text Box 56"/>
          <p:cNvSpPr txBox="1">
            <a:spLocks noChangeArrowheads="1"/>
          </p:cNvSpPr>
          <p:nvPr/>
        </p:nvSpPr>
        <p:spPr bwMode="auto">
          <a:xfrm>
            <a:off x="5122863" y="2143125"/>
            <a:ext cx="4508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100</a:t>
            </a:r>
          </a:p>
        </p:txBody>
      </p:sp>
      <p:sp>
        <p:nvSpPr>
          <p:cNvPr id="3129" name="Text Box 57"/>
          <p:cNvSpPr txBox="1">
            <a:spLocks noChangeArrowheads="1"/>
          </p:cNvSpPr>
          <p:nvPr/>
        </p:nvSpPr>
        <p:spPr bwMode="auto">
          <a:xfrm>
            <a:off x="4189413" y="2895600"/>
            <a:ext cx="479425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(50)</a:t>
            </a:r>
          </a:p>
        </p:txBody>
      </p:sp>
      <p:cxnSp>
        <p:nvCxnSpPr>
          <p:cNvPr id="3130" name="AutoShape 58"/>
          <p:cNvCxnSpPr>
            <a:cxnSpLocks noChangeShapeType="1"/>
            <a:stCxn id="3110" idx="4"/>
            <a:endCxn id="3112" idx="0"/>
          </p:cNvCxnSpPr>
          <p:nvPr/>
        </p:nvCxnSpPr>
        <p:spPr bwMode="auto">
          <a:xfrm>
            <a:off x="4854575" y="3106738"/>
            <a:ext cx="0" cy="1089025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3131" name="Text Box 59"/>
          <p:cNvSpPr txBox="1">
            <a:spLocks noChangeArrowheads="1"/>
          </p:cNvSpPr>
          <p:nvPr/>
        </p:nvSpPr>
        <p:spPr bwMode="auto">
          <a:xfrm>
            <a:off x="4902200" y="3141663"/>
            <a:ext cx="479425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(50)</a:t>
            </a:r>
          </a:p>
        </p:txBody>
      </p:sp>
      <p:sp>
        <p:nvSpPr>
          <p:cNvPr id="3132" name="Text Box 60"/>
          <p:cNvSpPr txBox="1">
            <a:spLocks noChangeArrowheads="1"/>
          </p:cNvSpPr>
          <p:nvPr/>
        </p:nvSpPr>
        <p:spPr bwMode="auto">
          <a:xfrm>
            <a:off x="3895725" y="4865688"/>
            <a:ext cx="40640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2.6</a:t>
            </a:r>
          </a:p>
        </p:txBody>
      </p:sp>
      <p:sp>
        <p:nvSpPr>
          <p:cNvPr id="3133" name="Text Box 61"/>
          <p:cNvSpPr txBox="1">
            <a:spLocks noChangeArrowheads="1"/>
          </p:cNvSpPr>
          <p:nvPr/>
        </p:nvSpPr>
        <p:spPr bwMode="auto">
          <a:xfrm>
            <a:off x="4513263" y="4865688"/>
            <a:ext cx="40640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8.7</a:t>
            </a:r>
          </a:p>
        </p:txBody>
      </p:sp>
      <p:sp>
        <p:nvSpPr>
          <p:cNvPr id="3134" name="Text Box 62"/>
          <p:cNvSpPr txBox="1">
            <a:spLocks noChangeArrowheads="1"/>
          </p:cNvSpPr>
          <p:nvPr/>
        </p:nvSpPr>
        <p:spPr bwMode="auto">
          <a:xfrm>
            <a:off x="4968875" y="4865688"/>
            <a:ext cx="49530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43.4</a:t>
            </a:r>
          </a:p>
        </p:txBody>
      </p:sp>
      <p:sp>
        <p:nvSpPr>
          <p:cNvPr id="3165" name="Text Box 93"/>
          <p:cNvSpPr txBox="1">
            <a:spLocks noChangeArrowheads="1"/>
          </p:cNvSpPr>
          <p:nvPr/>
        </p:nvSpPr>
        <p:spPr bwMode="auto">
          <a:xfrm>
            <a:off x="4246563" y="3925888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60</a:t>
            </a:r>
          </a:p>
        </p:txBody>
      </p:sp>
      <p:pic>
        <p:nvPicPr>
          <p:cNvPr id="102401" name="Picture 1" descr="F:\work\research\projects\2-doing\Shorebirds\ShorebirdImages\Stuart Price Photos\Curlew Sandpiper 2.jpg"/>
          <p:cNvPicPr>
            <a:picLocks noChangeAspect="1" noChangeArrowheads="1"/>
          </p:cNvPicPr>
          <p:nvPr/>
        </p:nvPicPr>
        <p:blipFill>
          <a:blip r:embed="rId3" cstate="print"/>
          <a:srcRect l="37264" r="27021"/>
          <a:stretch>
            <a:fillRect/>
          </a:stretch>
        </p:blipFill>
        <p:spPr bwMode="auto">
          <a:xfrm>
            <a:off x="6443117" y="764704"/>
            <a:ext cx="2700883" cy="5041558"/>
          </a:xfrm>
          <a:prstGeom prst="rect">
            <a:avLst/>
          </a:prstGeom>
          <a:noFill/>
        </p:spPr>
      </p:pic>
      <p:sp>
        <p:nvSpPr>
          <p:cNvPr id="93" name="Rectangle 2"/>
          <p:cNvSpPr txBox="1">
            <a:spLocks noChangeArrowheads="1"/>
          </p:cNvSpPr>
          <p:nvPr/>
        </p:nvSpPr>
        <p:spPr bwMode="auto">
          <a:xfrm>
            <a:off x="3923928" y="5949280"/>
            <a:ext cx="504056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DE" sz="4000" b="1" kern="0" dirty="0">
                <a:solidFill>
                  <a:srgbClr val="000000"/>
                </a:solidFill>
                <a:latin typeface="Cambria" pitchFamily="18" charset="0"/>
              </a:rPr>
              <a:t>Curlew Sandpiper</a:t>
            </a:r>
            <a:endParaRPr lang="en-US" sz="4000" b="1" kern="0" dirty="0">
              <a:solidFill>
                <a:srgbClr val="000000"/>
              </a:solidFill>
              <a:latin typeface="Cambria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1393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urlew.s.hunter.95.map.pd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428" y="2415207"/>
            <a:ext cx="2468880" cy="2468880"/>
          </a:xfrm>
          <a:prstGeom prst="rect">
            <a:avLst/>
          </a:prstGeom>
        </p:spPr>
      </p:pic>
      <p:pic>
        <p:nvPicPr>
          <p:cNvPr id="6" name="Picture 5" descr="curlew.s.mor.map.pd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4961" y="840850"/>
            <a:ext cx="2468880" cy="2468880"/>
          </a:xfrm>
          <a:prstGeom prst="rect">
            <a:avLst/>
          </a:prstGeom>
        </p:spPr>
      </p:pic>
      <p:pic>
        <p:nvPicPr>
          <p:cNvPr id="3" name="Picture 2" descr="curlew.tas.map.pdf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56" y="4828053"/>
            <a:ext cx="2468880" cy="2468880"/>
          </a:xfrm>
          <a:prstGeom prst="rect">
            <a:avLst/>
          </a:prstGeom>
        </p:spPr>
      </p:pic>
      <p:pic>
        <p:nvPicPr>
          <p:cNvPr id="56" name="Picture 55" descr="curlew.wer.map.pd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089" y="3800807"/>
            <a:ext cx="2468880" cy="2468880"/>
          </a:xfrm>
          <a:prstGeom prst="rect">
            <a:avLst/>
          </a:prstGeom>
        </p:spPr>
      </p:pic>
      <p:pic>
        <p:nvPicPr>
          <p:cNvPr id="53" name="Picture 52" descr="curlew.cor.map.pdf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472" y="3962529"/>
            <a:ext cx="2468880" cy="246888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H="1">
            <a:off x="6891266" y="2838919"/>
            <a:ext cx="93380" cy="480506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6816091" y="3962529"/>
            <a:ext cx="298808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 flipV="1">
            <a:off x="6231768" y="4603924"/>
            <a:ext cx="743539" cy="8403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6255827" y="5089507"/>
            <a:ext cx="0" cy="24480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958351" y="4594585"/>
            <a:ext cx="933779" cy="775087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2016224" y="177212"/>
            <a:ext cx="6228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/>
            <a:r>
              <a:rPr lang="en-US" sz="5400" dirty="0">
                <a:solidFill>
                  <a:prstClr val="black"/>
                </a:solidFill>
                <a:latin typeface="Cambria" pitchFamily="18" charset="0"/>
                <a:cs typeface="Arial"/>
              </a:rPr>
              <a:t>     Curlew sandpiper</a:t>
            </a:r>
          </a:p>
        </p:txBody>
      </p:sp>
      <p:pic>
        <p:nvPicPr>
          <p:cNvPr id="8" name="Picture 7" descr="shorebird areas.pdf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685800"/>
            <a:ext cx="5486400" cy="5486400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2676954" y="3737760"/>
            <a:ext cx="612000" cy="612000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 rot="17447414">
            <a:off x="6179644" y="3264460"/>
            <a:ext cx="1211285" cy="652075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2" name="Oval 21"/>
          <p:cNvSpPr/>
          <p:nvPr/>
        </p:nvSpPr>
        <p:spPr>
          <a:xfrm rot="8592031">
            <a:off x="2406494" y="2422471"/>
            <a:ext cx="1447407" cy="652075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/>
        </p:nvSpPr>
        <p:spPr>
          <a:xfrm rot="12043158">
            <a:off x="5076686" y="4189040"/>
            <a:ext cx="1447407" cy="652075"/>
          </a:xfrm>
          <a:prstGeom prst="ellipse">
            <a:avLst/>
          </a:prstGeom>
          <a:noFill/>
          <a:ln w="127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484475" y="284949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6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279109" y="3592474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7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128675" y="3199136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8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5579086" y="3777140"/>
            <a:ext cx="313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US" dirty="0">
                <a:solidFill>
                  <a:prstClr val="black"/>
                </a:solidFill>
                <a:latin typeface="Arial"/>
                <a:cs typeface="Arial"/>
              </a:rPr>
              <a:t>9</a:t>
            </a:r>
          </a:p>
        </p:txBody>
      </p:sp>
      <p:grpSp>
        <p:nvGrpSpPr>
          <p:cNvPr id="2" name="Group 9"/>
          <p:cNvGrpSpPr>
            <a:grpSpLocks noChangeAspect="1"/>
          </p:cNvGrpSpPr>
          <p:nvPr/>
        </p:nvGrpSpPr>
        <p:grpSpPr>
          <a:xfrm>
            <a:off x="276552" y="2426486"/>
            <a:ext cx="2062947" cy="4251600"/>
            <a:chOff x="195419" y="1205706"/>
            <a:chExt cx="2639756" cy="5440363"/>
          </a:xfrm>
        </p:grpSpPr>
        <p:sp>
          <p:nvSpPr>
            <p:cNvPr id="109" name="Oval 35"/>
            <p:cNvSpPr>
              <a:spLocks noChangeArrowheads="1"/>
            </p:cNvSpPr>
            <p:nvPr/>
          </p:nvSpPr>
          <p:spPr bwMode="auto">
            <a:xfrm>
              <a:off x="1257200" y="1205706"/>
              <a:ext cx="658812" cy="657225"/>
            </a:xfrm>
            <a:prstGeom prst="ellipse">
              <a:avLst/>
            </a:prstGeom>
            <a:solidFill>
              <a:srgbClr val="FFFF00"/>
            </a:solidFill>
            <a:ln w="28575" algn="ctr">
              <a:solidFill>
                <a:srgbClr val="FFCC66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10" name="Oval 36"/>
            <p:cNvSpPr>
              <a:spLocks noChangeArrowheads="1"/>
            </p:cNvSpPr>
            <p:nvPr/>
          </p:nvSpPr>
          <p:spPr bwMode="auto">
            <a:xfrm>
              <a:off x="271362" y="2048669"/>
              <a:ext cx="657225" cy="657225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rgbClr val="4D4D4D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2</a:t>
              </a:r>
            </a:p>
          </p:txBody>
        </p:sp>
        <p:sp>
          <p:nvSpPr>
            <p:cNvPr id="111" name="Oval 37"/>
            <p:cNvSpPr>
              <a:spLocks noChangeArrowheads="1"/>
            </p:cNvSpPr>
            <p:nvPr/>
          </p:nvSpPr>
          <p:spPr bwMode="auto">
            <a:xfrm>
              <a:off x="2177950" y="2442369"/>
              <a:ext cx="657225" cy="657225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rgbClr val="4D4D4D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3</a:t>
              </a:r>
            </a:p>
          </p:txBody>
        </p:sp>
        <p:sp>
          <p:nvSpPr>
            <p:cNvPr id="112" name="Oval 38"/>
            <p:cNvSpPr>
              <a:spLocks noChangeArrowheads="1"/>
            </p:cNvSpPr>
            <p:nvPr/>
          </p:nvSpPr>
          <p:spPr bwMode="auto">
            <a:xfrm>
              <a:off x="1058762" y="3164681"/>
              <a:ext cx="658813" cy="657225"/>
            </a:xfrm>
            <a:prstGeom prst="ellipse">
              <a:avLst/>
            </a:prstGeom>
            <a:solidFill>
              <a:schemeClr val="accent1"/>
            </a:solidFill>
            <a:ln w="28575" algn="ctr">
              <a:solidFill>
                <a:srgbClr val="4D4D4D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4</a:t>
              </a:r>
            </a:p>
          </p:txBody>
        </p:sp>
        <p:sp>
          <p:nvSpPr>
            <p:cNvPr id="113" name="Oval 39"/>
            <p:cNvSpPr>
              <a:spLocks noChangeArrowheads="1"/>
            </p:cNvSpPr>
            <p:nvPr/>
          </p:nvSpPr>
          <p:spPr bwMode="auto">
            <a:xfrm>
              <a:off x="314225" y="4006056"/>
              <a:ext cx="657225" cy="657225"/>
            </a:xfrm>
            <a:prstGeom prst="ellipse">
              <a:avLst/>
            </a:prstGeom>
            <a:solidFill>
              <a:srgbClr val="FFCC66"/>
            </a:solidFill>
            <a:ln w="28575" algn="ctr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5</a:t>
              </a:r>
            </a:p>
          </p:txBody>
        </p:sp>
        <p:sp>
          <p:nvSpPr>
            <p:cNvPr id="114" name="Oval 40"/>
            <p:cNvSpPr>
              <a:spLocks noChangeArrowheads="1"/>
            </p:cNvSpPr>
            <p:nvPr/>
          </p:nvSpPr>
          <p:spPr bwMode="auto">
            <a:xfrm>
              <a:off x="1058762" y="4937919"/>
              <a:ext cx="658813" cy="657225"/>
            </a:xfrm>
            <a:prstGeom prst="ellipse">
              <a:avLst/>
            </a:prstGeom>
            <a:solidFill>
              <a:srgbClr val="FFCC66"/>
            </a:solidFill>
            <a:ln w="28575" algn="ctr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6</a:t>
              </a:r>
            </a:p>
          </p:txBody>
        </p:sp>
        <p:sp>
          <p:nvSpPr>
            <p:cNvPr id="115" name="Oval 41"/>
            <p:cNvSpPr>
              <a:spLocks noChangeArrowheads="1"/>
            </p:cNvSpPr>
            <p:nvPr/>
          </p:nvSpPr>
          <p:spPr bwMode="auto">
            <a:xfrm>
              <a:off x="206275" y="5988844"/>
              <a:ext cx="657225" cy="657225"/>
            </a:xfrm>
            <a:prstGeom prst="ellipse">
              <a:avLst/>
            </a:prstGeom>
            <a:solidFill>
              <a:srgbClr val="FFCC66"/>
            </a:solidFill>
            <a:ln w="28575" algn="ctr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7</a:t>
              </a:r>
            </a:p>
          </p:txBody>
        </p:sp>
        <p:sp>
          <p:nvSpPr>
            <p:cNvPr id="116" name="Oval 42"/>
            <p:cNvSpPr>
              <a:spLocks noChangeArrowheads="1"/>
            </p:cNvSpPr>
            <p:nvPr/>
          </p:nvSpPr>
          <p:spPr bwMode="auto">
            <a:xfrm>
              <a:off x="1058762" y="5988844"/>
              <a:ext cx="658813" cy="657225"/>
            </a:xfrm>
            <a:prstGeom prst="ellipse">
              <a:avLst/>
            </a:prstGeom>
            <a:solidFill>
              <a:srgbClr val="FFCC66"/>
            </a:solidFill>
            <a:ln w="28575" algn="ctr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8</a:t>
              </a:r>
            </a:p>
          </p:txBody>
        </p:sp>
        <p:sp>
          <p:nvSpPr>
            <p:cNvPr id="117" name="Oval 43"/>
            <p:cNvSpPr>
              <a:spLocks noChangeArrowheads="1"/>
            </p:cNvSpPr>
            <p:nvPr/>
          </p:nvSpPr>
          <p:spPr bwMode="auto">
            <a:xfrm>
              <a:off x="2046187" y="5988844"/>
              <a:ext cx="657225" cy="657225"/>
            </a:xfrm>
            <a:prstGeom prst="ellipse">
              <a:avLst/>
            </a:prstGeom>
            <a:solidFill>
              <a:srgbClr val="FFCC66"/>
            </a:solidFill>
            <a:ln w="28575" algn="ctr">
              <a:solidFill>
                <a:srgbClr val="FF0000"/>
              </a:solidFill>
              <a:round/>
              <a:headEnd/>
              <a:tailEnd type="none" w="lg" len="lg"/>
            </a:ln>
            <a:effectLst/>
          </p:spPr>
          <p:txBody>
            <a:bodyPr wrap="none" anchor="ctr"/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2400">
                  <a:solidFill>
                    <a:srgbClr val="000000"/>
                  </a:solidFill>
                </a:rPr>
                <a:t>9</a:t>
              </a:r>
            </a:p>
          </p:txBody>
        </p:sp>
        <p:cxnSp>
          <p:nvCxnSpPr>
            <p:cNvPr id="118" name="AutoShape 44"/>
            <p:cNvCxnSpPr>
              <a:cxnSpLocks noChangeShapeType="1"/>
              <a:stCxn id="109" idx="3"/>
              <a:endCxn id="110" idx="7"/>
            </p:cNvCxnSpPr>
            <p:nvPr/>
          </p:nvCxnSpPr>
          <p:spPr bwMode="auto">
            <a:xfrm flipH="1">
              <a:off x="831750" y="1780381"/>
              <a:ext cx="522287" cy="350838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19" name="AutoShape 45"/>
            <p:cNvCxnSpPr>
              <a:cxnSpLocks noChangeShapeType="1"/>
              <a:stCxn id="109" idx="5"/>
              <a:endCxn id="111" idx="0"/>
            </p:cNvCxnSpPr>
            <p:nvPr/>
          </p:nvCxnSpPr>
          <p:spPr bwMode="auto">
            <a:xfrm>
              <a:off x="1819175" y="1780381"/>
              <a:ext cx="687387" cy="64770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0" name="AutoShape 46"/>
            <p:cNvCxnSpPr>
              <a:cxnSpLocks noChangeShapeType="1"/>
              <a:stCxn id="111" idx="3"/>
              <a:endCxn id="112" idx="7"/>
            </p:cNvCxnSpPr>
            <p:nvPr/>
          </p:nvCxnSpPr>
          <p:spPr bwMode="auto">
            <a:xfrm flipH="1">
              <a:off x="1620737" y="3017044"/>
              <a:ext cx="652463" cy="230187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1" name="AutoShape 47"/>
            <p:cNvCxnSpPr>
              <a:cxnSpLocks noChangeShapeType="1"/>
              <a:stCxn id="112" idx="3"/>
              <a:endCxn id="113" idx="7"/>
            </p:cNvCxnSpPr>
            <p:nvPr/>
          </p:nvCxnSpPr>
          <p:spPr bwMode="auto">
            <a:xfrm flipH="1">
              <a:off x="874612" y="3739356"/>
              <a:ext cx="280988" cy="34925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2" name="AutoShape 48"/>
            <p:cNvCxnSpPr>
              <a:cxnSpLocks noChangeShapeType="1"/>
              <a:stCxn id="113" idx="5"/>
              <a:endCxn id="114" idx="0"/>
            </p:cNvCxnSpPr>
            <p:nvPr/>
          </p:nvCxnSpPr>
          <p:spPr bwMode="auto">
            <a:xfrm>
              <a:off x="874612" y="4580731"/>
              <a:ext cx="514350" cy="34290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3" name="AutoShape 49"/>
            <p:cNvCxnSpPr>
              <a:cxnSpLocks noChangeShapeType="1"/>
              <a:stCxn id="114" idx="3"/>
              <a:endCxn id="115" idx="0"/>
            </p:cNvCxnSpPr>
            <p:nvPr/>
          </p:nvCxnSpPr>
          <p:spPr bwMode="auto">
            <a:xfrm flipH="1">
              <a:off x="534887" y="5512594"/>
              <a:ext cx="620713" cy="46355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4" name="AutoShape 50"/>
            <p:cNvCxnSpPr>
              <a:cxnSpLocks noChangeShapeType="1"/>
              <a:stCxn id="114" idx="4"/>
              <a:endCxn id="116" idx="0"/>
            </p:cNvCxnSpPr>
            <p:nvPr/>
          </p:nvCxnSpPr>
          <p:spPr bwMode="auto">
            <a:xfrm>
              <a:off x="1388962" y="5607844"/>
              <a:ext cx="0" cy="36830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5" name="AutoShape 51"/>
            <p:cNvCxnSpPr>
              <a:cxnSpLocks noChangeShapeType="1"/>
              <a:stCxn id="114" idx="5"/>
              <a:endCxn id="117" idx="1"/>
            </p:cNvCxnSpPr>
            <p:nvPr/>
          </p:nvCxnSpPr>
          <p:spPr bwMode="auto">
            <a:xfrm>
              <a:off x="1620737" y="5512594"/>
              <a:ext cx="520700" cy="558800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cxnSp>
          <p:nvCxnSpPr>
            <p:cNvPr id="126" name="AutoShape 52"/>
            <p:cNvCxnSpPr>
              <a:cxnSpLocks noChangeShapeType="1"/>
              <a:stCxn id="110" idx="3"/>
              <a:endCxn id="113" idx="1"/>
            </p:cNvCxnSpPr>
            <p:nvPr/>
          </p:nvCxnSpPr>
          <p:spPr bwMode="auto">
            <a:xfrm>
              <a:off x="368200" y="2623344"/>
              <a:ext cx="42862" cy="1465262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sp>
          <p:nvSpPr>
            <p:cNvPr id="127" name="Text Box 53"/>
            <p:cNvSpPr txBox="1">
              <a:spLocks noChangeArrowheads="1"/>
            </p:cNvSpPr>
            <p:nvPr/>
          </p:nvSpPr>
          <p:spPr bwMode="auto">
            <a:xfrm>
              <a:off x="1980691" y="1653380"/>
              <a:ext cx="36195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20</a:t>
              </a:r>
            </a:p>
          </p:txBody>
        </p:sp>
        <p:sp>
          <p:nvSpPr>
            <p:cNvPr id="128" name="Text Box 54"/>
            <p:cNvSpPr txBox="1">
              <a:spLocks noChangeArrowheads="1"/>
            </p:cNvSpPr>
            <p:nvPr/>
          </p:nvSpPr>
          <p:spPr bwMode="auto">
            <a:xfrm>
              <a:off x="743157" y="1640783"/>
              <a:ext cx="36195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80</a:t>
              </a:r>
            </a:p>
          </p:txBody>
        </p:sp>
        <p:sp>
          <p:nvSpPr>
            <p:cNvPr id="129" name="Text Box 55"/>
            <p:cNvSpPr txBox="1">
              <a:spLocks noChangeArrowheads="1"/>
            </p:cNvSpPr>
            <p:nvPr/>
          </p:nvSpPr>
          <p:spPr bwMode="auto">
            <a:xfrm>
              <a:off x="372962" y="3098006"/>
              <a:ext cx="45085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Times New Roman" pitchFamily="18" charset="0"/>
                </a:rPr>
                <a:t>100</a:t>
              </a:r>
            </a:p>
          </p:txBody>
        </p:sp>
        <p:sp>
          <p:nvSpPr>
            <p:cNvPr id="130" name="Text Box 56"/>
            <p:cNvSpPr txBox="1">
              <a:spLocks noChangeArrowheads="1"/>
            </p:cNvSpPr>
            <p:nvPr/>
          </p:nvSpPr>
          <p:spPr bwMode="auto">
            <a:xfrm>
              <a:off x="1657250" y="2737925"/>
              <a:ext cx="450849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100</a:t>
              </a:r>
            </a:p>
          </p:txBody>
        </p:sp>
        <p:sp>
          <p:nvSpPr>
            <p:cNvPr id="131" name="Text Box 57"/>
            <p:cNvSpPr txBox="1">
              <a:spLocks noChangeArrowheads="1"/>
            </p:cNvSpPr>
            <p:nvPr/>
          </p:nvSpPr>
          <p:spPr bwMode="auto">
            <a:xfrm>
              <a:off x="594649" y="3524275"/>
              <a:ext cx="479426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(50)</a:t>
              </a:r>
            </a:p>
          </p:txBody>
        </p:sp>
        <p:cxnSp>
          <p:nvCxnSpPr>
            <p:cNvPr id="132" name="AutoShape 58"/>
            <p:cNvCxnSpPr>
              <a:cxnSpLocks noChangeShapeType="1"/>
              <a:stCxn id="112" idx="4"/>
              <a:endCxn id="114" idx="0"/>
            </p:cNvCxnSpPr>
            <p:nvPr/>
          </p:nvCxnSpPr>
          <p:spPr bwMode="auto">
            <a:xfrm>
              <a:off x="1388962" y="3836194"/>
              <a:ext cx="0" cy="1089025"/>
            </a:xfrm>
            <a:prstGeom prst="straightConnector1">
              <a:avLst/>
            </a:prstGeom>
            <a:noFill/>
            <a:ln w="28575">
              <a:solidFill>
                <a:srgbClr val="4D4D4D"/>
              </a:solidFill>
              <a:round/>
              <a:headEnd/>
              <a:tailEnd type="stealth" w="lg" len="lg"/>
            </a:ln>
            <a:effectLst/>
          </p:spPr>
        </p:cxnSp>
        <p:sp>
          <p:nvSpPr>
            <p:cNvPr id="133" name="Text Box 59"/>
            <p:cNvSpPr txBox="1">
              <a:spLocks noChangeArrowheads="1"/>
            </p:cNvSpPr>
            <p:nvPr/>
          </p:nvSpPr>
          <p:spPr bwMode="auto">
            <a:xfrm>
              <a:off x="1436587" y="3871119"/>
              <a:ext cx="479425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Times New Roman" pitchFamily="18" charset="0"/>
                </a:rPr>
                <a:t>(50)</a:t>
              </a:r>
            </a:p>
          </p:txBody>
        </p:sp>
        <p:sp>
          <p:nvSpPr>
            <p:cNvPr id="134" name="Text Box 60"/>
            <p:cNvSpPr txBox="1">
              <a:spLocks noChangeArrowheads="1"/>
            </p:cNvSpPr>
            <p:nvPr/>
          </p:nvSpPr>
          <p:spPr bwMode="auto">
            <a:xfrm>
              <a:off x="195419" y="5664059"/>
              <a:ext cx="40640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2.6</a:t>
              </a:r>
            </a:p>
          </p:txBody>
        </p:sp>
        <p:sp>
          <p:nvSpPr>
            <p:cNvPr id="135" name="Text Box 61"/>
            <p:cNvSpPr txBox="1">
              <a:spLocks noChangeArrowheads="1"/>
            </p:cNvSpPr>
            <p:nvPr/>
          </p:nvSpPr>
          <p:spPr bwMode="auto">
            <a:xfrm>
              <a:off x="957879" y="5664059"/>
              <a:ext cx="40640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8.7</a:t>
              </a:r>
            </a:p>
          </p:txBody>
        </p:sp>
        <p:sp>
          <p:nvSpPr>
            <p:cNvPr id="136" name="Text Box 62"/>
            <p:cNvSpPr txBox="1">
              <a:spLocks noChangeArrowheads="1"/>
            </p:cNvSpPr>
            <p:nvPr/>
          </p:nvSpPr>
          <p:spPr bwMode="auto">
            <a:xfrm>
              <a:off x="1428841" y="5664059"/>
              <a:ext cx="49530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 dirty="0">
                  <a:solidFill>
                    <a:srgbClr val="000000"/>
                  </a:solidFill>
                  <a:latin typeface="Times New Roman" pitchFamily="18" charset="0"/>
                </a:rPr>
                <a:t>43.4</a:t>
              </a:r>
            </a:p>
          </p:txBody>
        </p:sp>
        <p:sp>
          <p:nvSpPr>
            <p:cNvPr id="137" name="Text Box 93"/>
            <p:cNvSpPr txBox="1">
              <a:spLocks noChangeArrowheads="1"/>
            </p:cNvSpPr>
            <p:nvPr/>
          </p:nvSpPr>
          <p:spPr bwMode="auto">
            <a:xfrm>
              <a:off x="780950" y="4655344"/>
              <a:ext cx="361950" cy="304800"/>
            </a:xfrm>
            <a:prstGeom prst="rect">
              <a:avLst/>
            </a:prstGeom>
            <a:noFill/>
            <a:ln w="28575" algn="ctr">
              <a:noFill/>
              <a:miter lim="800000"/>
              <a:headEnd/>
              <a:tailEnd type="none" w="lg" len="lg"/>
            </a:ln>
            <a:effectLst/>
          </p:spPr>
          <p:txBody>
            <a:bodyPr wrap="none">
              <a:spAutoFit/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400">
                  <a:solidFill>
                    <a:srgbClr val="000000"/>
                  </a:solidFill>
                  <a:latin typeface="Times New Roman" pitchFamily="18" charset="0"/>
                </a:rPr>
                <a:t>60</a:t>
              </a:r>
            </a:p>
          </p:txBody>
        </p:sp>
      </p:grpSp>
      <p:pic>
        <p:nvPicPr>
          <p:cNvPr id="160" name="Picture 1" descr="F:\work\research\projects\2-doing\Shorebirds\ShorebirdImages\Stuart Price Photos\Curlew Sandpiper 2.jpg"/>
          <p:cNvPicPr>
            <a:picLocks noChangeAspect="1" noChangeArrowheads="1"/>
          </p:cNvPicPr>
          <p:nvPr/>
        </p:nvPicPr>
        <p:blipFill rotWithShape="1">
          <a:blip r:embed="rId8" cstate="print"/>
          <a:srcRect l="37265" t="27432" r="27021" b="16611"/>
          <a:stretch/>
        </p:blipFill>
        <p:spPr bwMode="auto">
          <a:xfrm>
            <a:off x="464489" y="568505"/>
            <a:ext cx="1620000" cy="1692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816083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birdskorea.org/Images/images2008/04/Bar-tailed-Godwit-datalogged_J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04664" y="-11896"/>
            <a:ext cx="10381176" cy="6869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:\Documents and Settings\uqrfulle\Desktop\Red-necked_Stin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63888" y="0"/>
            <a:ext cx="5580112" cy="693766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635896" y="5589240"/>
            <a:ext cx="55081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AU" sz="2800" dirty="0">
                <a:solidFill>
                  <a:prstClr val="black"/>
                </a:solidFill>
                <a:latin typeface="Cambria" pitchFamily="18" charset="0"/>
              </a:rPr>
              <a:t> Where do we look to diagnose decline?</a:t>
            </a:r>
          </a:p>
        </p:txBody>
      </p:sp>
    </p:spTree>
    <p:extLst>
      <p:ext uri="{BB962C8B-B14F-4D97-AF65-F5344CB8AC3E}">
        <p14:creationId xmlns:p14="http://schemas.microsoft.com/office/powerpoint/2010/main" val="19576953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media.apnarm.net.au/img/media/images/2014/01/03/OGO_04-01-2014_WEEKEND_04_GLA020114DRED_t46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0"/>
            <a:ext cx="7308304" cy="4893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19000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a-sgep.ucsd.edu/sites/ca-sgep.ucsd.edu/files/SanderlingsOceano7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10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3647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8565" y="7313"/>
            <a:ext cx="9124889" cy="6850687"/>
            <a:chOff x="8565" y="7313"/>
            <a:chExt cx="9124889" cy="6850687"/>
          </a:xfrm>
        </p:grpSpPr>
        <p:pic>
          <p:nvPicPr>
            <p:cNvPr id="5126" name="Picture 6" descr="Pacific golden plover in tundra habitat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65" y="7313"/>
              <a:ext cx="9124889" cy="68506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6" descr="Pacific golden plover in tundra habitat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30" t="2454" r="27074" b="83251"/>
            <a:stretch/>
          </p:blipFill>
          <p:spPr bwMode="auto">
            <a:xfrm>
              <a:off x="8565" y="73460"/>
              <a:ext cx="3914274" cy="979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1" name="Picture 6" descr="Pacific golden plover in tundra habitat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75" t="90867" r="27222" b="2225"/>
          <a:stretch/>
        </p:blipFill>
        <p:spPr bwMode="auto">
          <a:xfrm>
            <a:off x="6516217" y="6384758"/>
            <a:ext cx="2590816" cy="473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134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>
                <a:solidFill>
                  <a:schemeClr val="bg1"/>
                </a:solidFill>
              </a:rPr>
              <a:t>Where do suitable climatic conditions occur now?</a:t>
            </a:r>
          </a:p>
          <a:p>
            <a:r>
              <a:rPr lang="en-AU" dirty="0">
                <a:solidFill>
                  <a:schemeClr val="bg1"/>
                </a:solidFill>
              </a:rPr>
              <a:t>Will climate change shift them?</a:t>
            </a:r>
          </a:p>
          <a:p>
            <a:r>
              <a:rPr lang="en-AU" dirty="0">
                <a:solidFill>
                  <a:schemeClr val="bg1"/>
                </a:solidFill>
              </a:rPr>
              <a:t>Where will they be in the future?</a:t>
            </a:r>
          </a:p>
          <a:p>
            <a:r>
              <a:rPr lang="en-AU" dirty="0">
                <a:solidFill>
                  <a:schemeClr val="bg1"/>
                </a:solidFill>
              </a:rPr>
              <a:t>How much will be left?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Non-statistical questions</a:t>
            </a:r>
            <a:endParaRPr lang="en-A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12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file:///W:/uqhwauch/MaxEnt%20Test%20One/Test4/plots/Pluvialis_fulva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1"/>
            <a:ext cx="6696744" cy="6696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247351" y="116632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>
                <a:solidFill>
                  <a:prstClr val="white"/>
                </a:solidFill>
                <a:latin typeface="Cambria" panose="02040503050406030204" pitchFamily="18" charset="0"/>
              </a:rPr>
              <a:t>2010</a:t>
            </a:r>
            <a:endParaRPr lang="en-AU" sz="2400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18" descr="http://www.fullerlab.org/wp-content/uploads/2014/01/HannahWauchope-7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8596" r="25287" b="49373"/>
          <a:stretch/>
        </p:blipFill>
        <p:spPr bwMode="auto">
          <a:xfrm>
            <a:off x="7232994" y="4581128"/>
            <a:ext cx="173163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7164288" y="625351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prstClr val="white"/>
                </a:solidFill>
                <a:latin typeface="Cambria" panose="02040503050406030204" pitchFamily="18" charset="0"/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3372983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6" r="13677" b="50000"/>
          <a:stretch/>
        </p:blipFill>
        <p:spPr bwMode="auto">
          <a:xfrm>
            <a:off x="35496" y="15"/>
            <a:ext cx="6978534" cy="212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7014031" y="260648"/>
            <a:ext cx="201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pic>
        <p:nvPicPr>
          <p:cNvPr id="6169" name="Picture 25" descr="http://www.underconsideration.com/brandnew/archives/facebook_logo_detail.gi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85" y="916948"/>
            <a:ext cx="534571" cy="5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http://www.fullerlab.org/wp-content/uploads/2012/01/kiran_byr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1920" y="2257892"/>
            <a:ext cx="1848554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4" descr="http://www.fullerlab.org/wp-content/uploads/2013/11/Karen_HS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5" t="10123" b="22611"/>
          <a:stretch/>
        </p:blipFill>
        <p:spPr bwMode="auto">
          <a:xfrm>
            <a:off x="1907709" y="4633972"/>
            <a:ext cx="1691831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5497" y="3913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Dylan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907706" y="3913892"/>
            <a:ext cx="1440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Maddy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779914" y="3913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Kiran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130" y="3913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Ed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4288" y="391389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Brad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504" y="6343000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Sam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56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Karen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79912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Tak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580112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Micha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59633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Jimmy</a:t>
            </a:r>
          </a:p>
        </p:txBody>
      </p:sp>
      <p:pic>
        <p:nvPicPr>
          <p:cNvPr id="48" name="Picture 2" descr="http://www.fullerlab.org/wp-content/uploads/2014/07/Ed-Bio-photo-150x150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84"/>
          <a:stretch/>
        </p:blipFill>
        <p:spPr bwMode="auto">
          <a:xfrm>
            <a:off x="5817345" y="2257892"/>
            <a:ext cx="1280585" cy="1727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48" descr="D:\Job and scholarship application\2014 UQ Shorebirds Postdoc\Interview\Dunlin chick_13m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60352" y="4642689"/>
            <a:ext cx="1216567" cy="1700312"/>
          </a:xfrm>
          <a:prstGeom prst="rect">
            <a:avLst/>
          </a:prstGeom>
          <a:noFill/>
        </p:spPr>
      </p:pic>
      <p:pic>
        <p:nvPicPr>
          <p:cNvPr id="1026" name="Picture 2" descr="http://www.fullerlab.org/wp-content/uploads/2015/02/MaddyWeb2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78" t="4289" r="32459" b="57359"/>
          <a:stretch/>
        </p:blipFill>
        <p:spPr bwMode="auto">
          <a:xfrm>
            <a:off x="2040306" y="2257932"/>
            <a:ext cx="1595599" cy="17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ullerlab.org/wp-content/uploads/2010/01/tak-e1297517483616-150x1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973" y="4642728"/>
            <a:ext cx="1700311" cy="1700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www.aviceda.org/wp/wp-content/uploads/2010/09/pete_micha_7741e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11" t="4984" r="8995" b="60402"/>
          <a:stretch/>
        </p:blipFill>
        <p:spPr bwMode="auto">
          <a:xfrm>
            <a:off x="5655614" y="4634011"/>
            <a:ext cx="1826365" cy="17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3" name="Picture 9" descr="E:\work\research\projects\2-doing\GladstoneShorebirds\photos\particularly good photos\20150319_GLT_Fitzroy Est_P1000623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77" t="23957" r="22903" b="26421"/>
          <a:stretch/>
        </p:blipFill>
        <p:spPr bwMode="auto">
          <a:xfrm>
            <a:off x="142614" y="2257931"/>
            <a:ext cx="1732393" cy="17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251511" y="620688"/>
            <a:ext cx="6480729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14702" r="14988" b="63103"/>
          <a:stretch/>
        </p:blipFill>
        <p:spPr bwMode="auto">
          <a:xfrm>
            <a:off x="251520" y="758716"/>
            <a:ext cx="3222958" cy="94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69" t="21804" r="20000" b="20942"/>
          <a:stretch/>
        </p:blipFill>
        <p:spPr bwMode="auto">
          <a:xfrm>
            <a:off x="7183002" y="2257933"/>
            <a:ext cx="1613397" cy="17256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 descr="https://martinecologylab.files.wordpress.com/2011/10/sam-nicol-cropped.jp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2" t="6233" r="20732" b="35173"/>
          <a:stretch/>
        </p:blipFill>
        <p:spPr bwMode="auto">
          <a:xfrm>
            <a:off x="107504" y="4606660"/>
            <a:ext cx="1584176" cy="1783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87694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ile:///W:/uqhwauch/MaxEnt%20Test%20One/Test4/plots/Pluvialis_fulva_rcp4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-27384"/>
            <a:ext cx="6678306" cy="667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247351" y="116632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>
                <a:solidFill>
                  <a:prstClr val="white"/>
                </a:solidFill>
                <a:latin typeface="Cambria" panose="02040503050406030204" pitchFamily="18" charset="0"/>
              </a:rPr>
              <a:t>2070</a:t>
            </a:r>
            <a:endParaRPr lang="en-AU" sz="2400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8" descr="http://www.fullerlab.org/wp-content/uploads/2014/01/HannahWauchope-7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8596" r="25287" b="49373"/>
          <a:stretch/>
        </p:blipFill>
        <p:spPr bwMode="auto">
          <a:xfrm>
            <a:off x="7232994" y="4581128"/>
            <a:ext cx="173163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7164288" y="625351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prstClr val="white"/>
                </a:solidFill>
                <a:latin typeface="Cambria" panose="02040503050406030204" pitchFamily="18" charset="0"/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219829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468" b="50000"/>
          <a:stretch/>
        </p:blipFill>
        <p:spPr>
          <a:xfrm>
            <a:off x="1572654" y="404664"/>
            <a:ext cx="6023682" cy="60349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7351" y="116632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>
                <a:solidFill>
                  <a:prstClr val="white"/>
                </a:solidFill>
                <a:latin typeface="Cambria" panose="02040503050406030204" pitchFamily="18" charset="0"/>
              </a:rPr>
              <a:t>2010</a:t>
            </a:r>
            <a:endParaRPr lang="en-AU" sz="2400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-36512" y="6453336"/>
            <a:ext cx="617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Wauchope </a:t>
            </a:r>
            <a:r>
              <a:rPr lang="en-AU" sz="2400" i="1" dirty="0">
                <a:solidFill>
                  <a:prstClr val="white"/>
                </a:solidFill>
                <a:latin typeface="Cambria" panose="02040503050406030204" pitchFamily="18" charset="0"/>
              </a:rPr>
              <a:t>et al</a:t>
            </a:r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 (2017) </a:t>
            </a:r>
            <a:r>
              <a:rPr lang="en-AU" sz="2400" i="1" dirty="0">
                <a:solidFill>
                  <a:prstClr val="white"/>
                </a:solidFill>
                <a:latin typeface="Cambria" panose="02040503050406030204" pitchFamily="18" charset="0"/>
              </a:rPr>
              <a:t>Global Change Biology</a:t>
            </a:r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.</a:t>
            </a:r>
            <a:endParaRPr lang="en-AU" sz="2400" i="1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8" descr="http://www.fullerlab.org/wp-content/uploads/2014/01/HannahWauchope-7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8596" r="25287" b="49373"/>
          <a:stretch/>
        </p:blipFill>
        <p:spPr bwMode="auto">
          <a:xfrm>
            <a:off x="7232994" y="4581128"/>
            <a:ext cx="173163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64288" y="625351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prstClr val="white"/>
                </a:solidFill>
                <a:latin typeface="Cambria" panose="02040503050406030204" pitchFamily="18" charset="0"/>
              </a:rPr>
              <a:t>Hannah</a:t>
            </a:r>
          </a:p>
        </p:txBody>
      </p:sp>
    </p:spTree>
    <p:extLst>
      <p:ext uri="{BB962C8B-B14F-4D97-AF65-F5344CB8AC3E}">
        <p14:creationId xmlns:p14="http://schemas.microsoft.com/office/powerpoint/2010/main" val="14970562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0" t="51963"/>
          <a:stretch/>
        </p:blipFill>
        <p:spPr>
          <a:xfrm>
            <a:off x="1403649" y="138504"/>
            <a:ext cx="6032190" cy="627058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247351" y="116632"/>
            <a:ext cx="171713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5400" dirty="0">
                <a:solidFill>
                  <a:prstClr val="white"/>
                </a:solidFill>
                <a:latin typeface="Cambria" panose="02040503050406030204" pitchFamily="18" charset="0"/>
              </a:rPr>
              <a:t>2070</a:t>
            </a:r>
            <a:endParaRPr lang="en-AU" sz="2400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  <p:pic>
        <p:nvPicPr>
          <p:cNvPr id="5" name="Picture 18" descr="http://www.fullerlab.org/wp-content/uploads/2014/01/HannahWauchope-700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8596" r="25287" b="49373"/>
          <a:stretch/>
        </p:blipFill>
        <p:spPr bwMode="auto">
          <a:xfrm>
            <a:off x="7232994" y="4581128"/>
            <a:ext cx="173163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164288" y="6253517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800" dirty="0">
                <a:solidFill>
                  <a:prstClr val="white"/>
                </a:solidFill>
                <a:latin typeface="Cambria" panose="02040503050406030204" pitchFamily="18" charset="0"/>
              </a:rPr>
              <a:t>Hannah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-36512" y="6453336"/>
            <a:ext cx="61732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Wauchope </a:t>
            </a:r>
            <a:r>
              <a:rPr lang="en-AU" sz="2400" i="1" dirty="0">
                <a:solidFill>
                  <a:prstClr val="white"/>
                </a:solidFill>
                <a:latin typeface="Cambria" panose="02040503050406030204" pitchFamily="18" charset="0"/>
              </a:rPr>
              <a:t>et al</a:t>
            </a:r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 (2017) </a:t>
            </a:r>
            <a:r>
              <a:rPr lang="en-AU" sz="2400" i="1" dirty="0">
                <a:solidFill>
                  <a:prstClr val="white"/>
                </a:solidFill>
                <a:latin typeface="Cambria" panose="02040503050406030204" pitchFamily="18" charset="0"/>
              </a:rPr>
              <a:t>Global Change Biology</a:t>
            </a:r>
            <a:r>
              <a:rPr lang="en-AU" sz="2400" dirty="0">
                <a:solidFill>
                  <a:prstClr val="white"/>
                </a:solidFill>
                <a:latin typeface="Cambria" panose="02040503050406030204" pitchFamily="18" charset="0"/>
              </a:rPr>
              <a:t>.</a:t>
            </a:r>
            <a:endParaRPr lang="en-AU" sz="2400" i="1" dirty="0">
              <a:solidFill>
                <a:prstClr val="white"/>
              </a:solidFill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12253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2" y="144463"/>
            <a:ext cx="8892033" cy="62266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Isosceles Triangle 1"/>
          <p:cNvSpPr/>
          <p:nvPr/>
        </p:nvSpPr>
        <p:spPr>
          <a:xfrm rot="3745073">
            <a:off x="-259125" y="-740166"/>
            <a:ext cx="1919539" cy="237085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27784" y="3140968"/>
            <a:ext cx="158417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Current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825677" y="6165304"/>
            <a:ext cx="19442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Mid-Holocene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3968" y="6207695"/>
            <a:ext cx="19442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RCP 4.5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08304" y="6207695"/>
            <a:ext cx="1944216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AU" sz="2400" dirty="0">
                <a:solidFill>
                  <a:prstClr val="black"/>
                </a:solidFill>
              </a:rPr>
              <a:t>RCP 8.5</a:t>
            </a:r>
            <a:endParaRPr lang="en-AU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5776" y="-27384"/>
            <a:ext cx="40113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>
                <a:solidFill>
                  <a:prstClr val="black"/>
                </a:solidFill>
              </a:rPr>
              <a:t>Climate disruption</a:t>
            </a:r>
            <a:endParaRPr lang="en-AU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7485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Flyways.jpg"/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 bwMode="auto">
          <a:xfrm>
            <a:off x="1298581" y="0"/>
            <a:ext cx="6801811" cy="682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343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11" descr="I:\WI Archive\Shorebird Support\SO Species Maps\Far_eastern_curlew_sites.jpg"/>
          <p:cNvPicPr>
            <a:picLocks noChangeAspect="1" noChangeArrowheads="1"/>
          </p:cNvPicPr>
          <p:nvPr/>
        </p:nvPicPr>
        <p:blipFill>
          <a:blip r:embed="rId2" cstate="print"/>
          <a:srcRect l="3056" t="4979"/>
          <a:stretch>
            <a:fillRect/>
          </a:stretch>
        </p:blipFill>
        <p:spPr bwMode="auto">
          <a:xfrm>
            <a:off x="-1589" y="-12031"/>
            <a:ext cx="3593037" cy="68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923928" y="5949280"/>
            <a:ext cx="5040560" cy="792088"/>
          </a:xfrm>
        </p:spPr>
        <p:txBody>
          <a:bodyPr/>
          <a:lstStyle/>
          <a:p>
            <a:r>
              <a:rPr lang="de-DE" sz="4000" b="1" dirty="0">
                <a:solidFill>
                  <a:schemeClr val="tx1"/>
                </a:solidFill>
                <a:latin typeface="Cambria" pitchFamily="18" charset="0"/>
              </a:rPr>
              <a:t>Eastern Curlew</a:t>
            </a:r>
            <a:endParaRPr lang="en-US" sz="40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0" name="Flowchart: Connector 19"/>
          <p:cNvSpPr>
            <a:spLocks noChangeArrowheads="1"/>
          </p:cNvSpPr>
          <p:nvPr/>
        </p:nvSpPr>
        <p:spPr bwMode="auto">
          <a:xfrm>
            <a:off x="1460846" y="764704"/>
            <a:ext cx="1526977" cy="1035621"/>
          </a:xfrm>
          <a:prstGeom prst="flowChartConnector">
            <a:avLst/>
          </a:prstGeom>
          <a:solidFill>
            <a:srgbClr val="FF9900">
              <a:alpha val="44000"/>
            </a:srgbClr>
          </a:solidFill>
          <a:ln w="38100" algn="ctr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4" name="Flowchart: Connector 23"/>
          <p:cNvSpPr>
            <a:spLocks noChangeArrowheads="1"/>
          </p:cNvSpPr>
          <p:nvPr/>
        </p:nvSpPr>
        <p:spPr bwMode="auto">
          <a:xfrm>
            <a:off x="1283047" y="1797234"/>
            <a:ext cx="444497" cy="638092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327371" y="3483012"/>
            <a:ext cx="990095" cy="68586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 bwMode="auto">
          <a:xfrm>
            <a:off x="1048096" y="4459509"/>
            <a:ext cx="515965" cy="47771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7" name="Flowchart: Connector 26"/>
          <p:cNvSpPr/>
          <p:nvPr/>
        </p:nvSpPr>
        <p:spPr bwMode="auto">
          <a:xfrm>
            <a:off x="1714847" y="4153202"/>
            <a:ext cx="735599" cy="6363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8" name="Flowchart: Connector 27"/>
          <p:cNvSpPr/>
          <p:nvPr/>
        </p:nvSpPr>
        <p:spPr bwMode="auto">
          <a:xfrm rot="19285729">
            <a:off x="2283281" y="4576697"/>
            <a:ext cx="822756" cy="101685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 rot="1176519">
            <a:off x="2156568" y="5667445"/>
            <a:ext cx="573488" cy="43335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8204" name="AutoShape 12"/>
          <p:cNvCxnSpPr>
            <a:cxnSpLocks noChangeShapeType="1"/>
            <a:stCxn id="20" idx="3"/>
            <a:endCxn id="24" idx="0"/>
          </p:cNvCxnSpPr>
          <p:nvPr/>
        </p:nvCxnSpPr>
        <p:spPr bwMode="auto">
          <a:xfrm rot="5400000">
            <a:off x="1520596" y="1633363"/>
            <a:ext cx="148572" cy="179171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5" name="AutoShape 13"/>
          <p:cNvCxnSpPr>
            <a:cxnSpLocks noChangeShapeType="1"/>
            <a:stCxn id="24" idx="3"/>
            <a:endCxn id="25" idx="0"/>
          </p:cNvCxnSpPr>
          <p:nvPr/>
        </p:nvCxnSpPr>
        <p:spPr bwMode="auto">
          <a:xfrm rot="5400000">
            <a:off x="514715" y="2649585"/>
            <a:ext cx="1141132" cy="52572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 type="stealth" w="med" len="med"/>
            <a:tailEnd type="stealth" w="lg" len="lg"/>
          </a:ln>
          <a:effectLst/>
        </p:spPr>
      </p:cxnSp>
      <p:cxnSp>
        <p:nvCxnSpPr>
          <p:cNvPr id="8206" name="AutoShape 14"/>
          <p:cNvCxnSpPr>
            <a:cxnSpLocks noChangeShapeType="1"/>
            <a:stCxn id="24" idx="4"/>
            <a:endCxn id="26" idx="0"/>
          </p:cNvCxnSpPr>
          <p:nvPr/>
        </p:nvCxnSpPr>
        <p:spPr bwMode="auto">
          <a:xfrm rot="5400000">
            <a:off x="393597" y="3347809"/>
            <a:ext cx="2024183" cy="19921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7" name="AutoShape 15"/>
          <p:cNvCxnSpPr>
            <a:cxnSpLocks noChangeShapeType="1"/>
            <a:stCxn id="24" idx="5"/>
            <a:endCxn id="27" idx="0"/>
          </p:cNvCxnSpPr>
          <p:nvPr/>
        </p:nvCxnSpPr>
        <p:spPr bwMode="auto">
          <a:xfrm rot="16200000" flipH="1">
            <a:off x="966887" y="3037442"/>
            <a:ext cx="1811322" cy="420198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8" name="AutoShape 16"/>
          <p:cNvCxnSpPr>
            <a:cxnSpLocks noChangeShapeType="1"/>
            <a:stCxn id="24" idx="6"/>
            <a:endCxn id="28" idx="7"/>
          </p:cNvCxnSpPr>
          <p:nvPr/>
        </p:nvCxnSpPr>
        <p:spPr bwMode="auto">
          <a:xfrm>
            <a:off x="1727544" y="2116280"/>
            <a:ext cx="970391" cy="2506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9" name="AutoShape 17"/>
          <p:cNvCxnSpPr>
            <a:cxnSpLocks noChangeShapeType="1"/>
            <a:stCxn id="28" idx="3"/>
            <a:endCxn id="29" idx="7"/>
          </p:cNvCxnSpPr>
          <p:nvPr/>
        </p:nvCxnSpPr>
        <p:spPr bwMode="auto">
          <a:xfrm rot="5400000">
            <a:off x="2558421" y="5674877"/>
            <a:ext cx="260272" cy="565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10" name="AutoShape 18"/>
          <p:cNvCxnSpPr>
            <a:cxnSpLocks noChangeShapeType="1"/>
            <a:stCxn id="24" idx="6"/>
            <a:endCxn id="29" idx="6"/>
          </p:cNvCxnSpPr>
          <p:nvPr/>
        </p:nvCxnSpPr>
        <p:spPr bwMode="auto">
          <a:xfrm>
            <a:off x="1727544" y="2116280"/>
            <a:ext cx="985883" cy="3864073"/>
          </a:xfrm>
          <a:prstGeom prst="curvedConnector3">
            <a:avLst>
              <a:gd name="adj1" fmla="val 124874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4568825" y="476250"/>
            <a:ext cx="658813" cy="657225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CC66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562475" y="1773238"/>
            <a:ext cx="657225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1" name="Oval 29"/>
          <p:cNvSpPr>
            <a:spLocks noChangeArrowheads="1"/>
          </p:cNvSpPr>
          <p:nvPr/>
        </p:nvSpPr>
        <p:spPr bwMode="auto">
          <a:xfrm>
            <a:off x="3419475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4165600" y="3500438"/>
            <a:ext cx="658813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3" name="Oval 31"/>
          <p:cNvSpPr>
            <a:spLocks noChangeArrowheads="1"/>
          </p:cNvSpPr>
          <p:nvPr/>
        </p:nvSpPr>
        <p:spPr bwMode="auto">
          <a:xfrm>
            <a:off x="4913313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24" name="Text Box 32"/>
          <p:cNvSpPr txBox="1">
            <a:spLocks noChangeArrowheads="1"/>
          </p:cNvSpPr>
          <p:nvPr/>
        </p:nvSpPr>
        <p:spPr bwMode="auto">
          <a:xfrm>
            <a:off x="2310160" y="1693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1</a:t>
            </a:r>
          </a:p>
        </p:txBody>
      </p:sp>
      <p:sp>
        <p:nvSpPr>
          <p:cNvPr id="8225" name="Text Box 33"/>
          <p:cNvSpPr txBox="1">
            <a:spLocks noChangeArrowheads="1"/>
          </p:cNvSpPr>
          <p:nvPr/>
        </p:nvSpPr>
        <p:spPr bwMode="auto">
          <a:xfrm>
            <a:off x="941735" y="1693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2</a:t>
            </a:r>
          </a:p>
        </p:txBody>
      </p:sp>
      <p:sp>
        <p:nvSpPr>
          <p:cNvPr id="8226" name="Text Box 34"/>
          <p:cNvSpPr txBox="1">
            <a:spLocks noChangeArrowheads="1"/>
          </p:cNvSpPr>
          <p:nvPr/>
        </p:nvSpPr>
        <p:spPr bwMode="auto">
          <a:xfrm>
            <a:off x="560735" y="4070035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4</a:t>
            </a:r>
          </a:p>
        </p:txBody>
      </p:sp>
      <p:sp>
        <p:nvSpPr>
          <p:cNvPr id="8227" name="Text Box 35"/>
          <p:cNvSpPr txBox="1">
            <a:spLocks noChangeArrowheads="1"/>
          </p:cNvSpPr>
          <p:nvPr/>
        </p:nvSpPr>
        <p:spPr bwMode="auto">
          <a:xfrm>
            <a:off x="1063972" y="4868547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5</a:t>
            </a:r>
          </a:p>
        </p:txBody>
      </p:sp>
      <p:sp>
        <p:nvSpPr>
          <p:cNvPr id="8228" name="Text Box 36"/>
          <p:cNvSpPr txBox="1">
            <a:spLocks noChangeArrowheads="1"/>
          </p:cNvSpPr>
          <p:nvPr/>
        </p:nvSpPr>
        <p:spPr bwMode="auto">
          <a:xfrm>
            <a:off x="1856135" y="4717735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6</a:t>
            </a:r>
          </a:p>
        </p:txBody>
      </p:sp>
      <p:sp>
        <p:nvSpPr>
          <p:cNvPr id="8229" name="Text Box 37"/>
          <p:cNvSpPr txBox="1">
            <a:spLocks noChangeArrowheads="1"/>
          </p:cNvSpPr>
          <p:nvPr/>
        </p:nvSpPr>
        <p:spPr bwMode="auto">
          <a:xfrm>
            <a:off x="2072035" y="515112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7</a:t>
            </a:r>
          </a:p>
        </p:txBody>
      </p:sp>
      <p:sp>
        <p:nvSpPr>
          <p:cNvPr id="8230" name="Text Box 38"/>
          <p:cNvSpPr txBox="1">
            <a:spLocks noChangeArrowheads="1"/>
          </p:cNvSpPr>
          <p:nvPr/>
        </p:nvSpPr>
        <p:spPr bwMode="auto">
          <a:xfrm>
            <a:off x="2359372" y="601472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8</a:t>
            </a:r>
          </a:p>
        </p:txBody>
      </p:sp>
      <p:sp>
        <p:nvSpPr>
          <p:cNvPr id="8231" name="Oval 39"/>
          <p:cNvSpPr>
            <a:spLocks noChangeArrowheads="1"/>
          </p:cNvSpPr>
          <p:nvPr/>
        </p:nvSpPr>
        <p:spPr bwMode="auto">
          <a:xfrm>
            <a:off x="5661025" y="3500438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232" name="Oval 40"/>
          <p:cNvSpPr>
            <a:spLocks noChangeArrowheads="1"/>
          </p:cNvSpPr>
          <p:nvPr/>
        </p:nvSpPr>
        <p:spPr bwMode="auto">
          <a:xfrm>
            <a:off x="5651500" y="4572000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8</a:t>
            </a:r>
          </a:p>
        </p:txBody>
      </p:sp>
      <p:cxnSp>
        <p:nvCxnSpPr>
          <p:cNvPr id="8233" name="AutoShape 41"/>
          <p:cNvCxnSpPr>
            <a:cxnSpLocks noChangeShapeType="1"/>
            <a:stCxn id="8219" idx="4"/>
            <a:endCxn id="8220" idx="0"/>
          </p:cNvCxnSpPr>
          <p:nvPr/>
        </p:nvCxnSpPr>
        <p:spPr bwMode="auto">
          <a:xfrm flipH="1">
            <a:off x="4891088" y="1147763"/>
            <a:ext cx="7937" cy="61118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4" name="AutoShape 42"/>
          <p:cNvCxnSpPr>
            <a:cxnSpLocks noChangeShapeType="1"/>
            <a:stCxn id="8220" idx="4"/>
            <a:endCxn id="8221" idx="0"/>
          </p:cNvCxnSpPr>
          <p:nvPr/>
        </p:nvCxnSpPr>
        <p:spPr bwMode="auto">
          <a:xfrm flipH="1">
            <a:off x="3748088" y="2444750"/>
            <a:ext cx="114300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5" name="AutoShape 43"/>
          <p:cNvCxnSpPr>
            <a:cxnSpLocks noChangeShapeType="1"/>
            <a:stCxn id="8220" idx="4"/>
            <a:endCxn id="8222" idx="0"/>
          </p:cNvCxnSpPr>
          <p:nvPr/>
        </p:nvCxnSpPr>
        <p:spPr bwMode="auto">
          <a:xfrm flipH="1">
            <a:off x="4495800" y="2444750"/>
            <a:ext cx="395288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6" name="AutoShape 44"/>
          <p:cNvCxnSpPr>
            <a:cxnSpLocks noChangeShapeType="1"/>
            <a:stCxn id="8220" idx="4"/>
            <a:endCxn id="8223" idx="0"/>
          </p:cNvCxnSpPr>
          <p:nvPr/>
        </p:nvCxnSpPr>
        <p:spPr bwMode="auto">
          <a:xfrm>
            <a:off x="4891088" y="2444750"/>
            <a:ext cx="350837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7" name="AutoShape 45"/>
          <p:cNvCxnSpPr>
            <a:cxnSpLocks noChangeShapeType="1"/>
            <a:stCxn id="8220" idx="4"/>
            <a:endCxn id="8231" idx="0"/>
          </p:cNvCxnSpPr>
          <p:nvPr/>
        </p:nvCxnSpPr>
        <p:spPr bwMode="auto">
          <a:xfrm>
            <a:off x="4891088" y="2444750"/>
            <a:ext cx="109855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8" name="AutoShape 46"/>
          <p:cNvCxnSpPr>
            <a:cxnSpLocks noChangeShapeType="1"/>
            <a:stCxn id="8231" idx="4"/>
            <a:endCxn id="8232" idx="0"/>
          </p:cNvCxnSpPr>
          <p:nvPr/>
        </p:nvCxnSpPr>
        <p:spPr bwMode="auto">
          <a:xfrm flipH="1">
            <a:off x="5980113" y="4171950"/>
            <a:ext cx="9525" cy="38576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39" name="Text Box 47"/>
          <p:cNvSpPr txBox="1">
            <a:spLocks noChangeArrowheads="1"/>
          </p:cNvSpPr>
          <p:nvPr/>
        </p:nvSpPr>
        <p:spPr bwMode="auto">
          <a:xfrm>
            <a:off x="4859338" y="1252538"/>
            <a:ext cx="4508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100</a:t>
            </a:r>
          </a:p>
        </p:txBody>
      </p:sp>
      <p:sp>
        <p:nvSpPr>
          <p:cNvPr id="8240" name="Text Box 48"/>
          <p:cNvSpPr txBox="1">
            <a:spLocks noChangeArrowheads="1"/>
          </p:cNvSpPr>
          <p:nvPr/>
        </p:nvSpPr>
        <p:spPr bwMode="auto">
          <a:xfrm>
            <a:off x="3687763" y="2852738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27</a:t>
            </a:r>
          </a:p>
        </p:txBody>
      </p:sp>
      <p:sp>
        <p:nvSpPr>
          <p:cNvPr id="8241" name="Text Box 49"/>
          <p:cNvSpPr txBox="1">
            <a:spLocks noChangeArrowheads="1"/>
          </p:cNvSpPr>
          <p:nvPr/>
        </p:nvSpPr>
        <p:spPr bwMode="auto">
          <a:xfrm>
            <a:off x="4379913" y="28527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5081588" y="28527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8243" name="Text Box 51"/>
          <p:cNvSpPr txBox="1">
            <a:spLocks noChangeArrowheads="1"/>
          </p:cNvSpPr>
          <p:nvPr/>
        </p:nvSpPr>
        <p:spPr bwMode="auto">
          <a:xfrm>
            <a:off x="5561013" y="2852738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59</a:t>
            </a:r>
          </a:p>
        </p:txBody>
      </p:sp>
      <p:sp>
        <p:nvSpPr>
          <p:cNvPr id="8274" name="Text Box 82"/>
          <p:cNvSpPr txBox="1">
            <a:spLocks noChangeArrowheads="1"/>
          </p:cNvSpPr>
          <p:nvPr/>
        </p:nvSpPr>
        <p:spPr bwMode="auto">
          <a:xfrm>
            <a:off x="6002338" y="414972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14</a:t>
            </a:r>
          </a:p>
        </p:txBody>
      </p:sp>
      <p:cxnSp>
        <p:nvCxnSpPr>
          <p:cNvPr id="8275" name="AutoShape 83"/>
          <p:cNvCxnSpPr>
            <a:cxnSpLocks noChangeShapeType="1"/>
            <a:stCxn id="8220" idx="6"/>
            <a:endCxn id="8232" idx="6"/>
          </p:cNvCxnSpPr>
          <p:nvPr/>
        </p:nvCxnSpPr>
        <p:spPr bwMode="auto">
          <a:xfrm>
            <a:off x="5233988" y="2101850"/>
            <a:ext cx="1089025" cy="2798763"/>
          </a:xfrm>
          <a:prstGeom prst="curvedConnector3">
            <a:avLst>
              <a:gd name="adj1" fmla="val 119681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76" name="Text Box 84"/>
          <p:cNvSpPr txBox="1">
            <a:spLocks noChangeArrowheads="1"/>
          </p:cNvSpPr>
          <p:nvPr/>
        </p:nvSpPr>
        <p:spPr bwMode="auto">
          <a:xfrm>
            <a:off x="5911850" y="2116138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sp>
        <p:nvSpPr>
          <p:cNvPr id="8277" name="Text Box 85"/>
          <p:cNvSpPr txBox="1">
            <a:spLocks noChangeArrowheads="1"/>
          </p:cNvSpPr>
          <p:nvPr/>
        </p:nvSpPr>
        <p:spPr bwMode="auto">
          <a:xfrm>
            <a:off x="3492500" y="5445125"/>
            <a:ext cx="2700338" cy="166199"/>
          </a:xfrm>
          <a:prstGeom prst="rect">
            <a:avLst/>
          </a:prstGeom>
          <a:solidFill>
            <a:schemeClr val="bg1"/>
          </a:solidFill>
          <a:ln w="28575" algn="ctr">
            <a:noFill/>
            <a:miter lim="800000"/>
            <a:headEnd/>
            <a:tailEnd type="none" w="lg" len="lg"/>
          </a:ln>
          <a:effectLst/>
        </p:spPr>
        <p:txBody>
          <a:bodyPr lIns="54000" tIns="0" rIns="54000" bIns="0">
            <a:spAutoFit/>
          </a:bodyPr>
          <a:lstStyle/>
          <a:p>
            <a: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tabLst>
                <a:tab pos="182563" algn="l"/>
              </a:tabLst>
            </a:pPr>
            <a:endParaRPr lang="en-US" sz="12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pic>
        <p:nvPicPr>
          <p:cNvPr id="101379" name="Picture 3" descr="F:\work\research\projects\2-doing\Shorebirds\ShorebirdImages\100_2868 Eastern Curlew - DEAN INGWERSEN.jpg"/>
          <p:cNvPicPr>
            <a:picLocks noChangeAspect="1" noChangeArrowheads="1"/>
          </p:cNvPicPr>
          <p:nvPr/>
        </p:nvPicPr>
        <p:blipFill>
          <a:blip r:embed="rId3" cstate="print"/>
          <a:srcRect l="33204" t="20328" r="15211" b="1638"/>
          <a:stretch>
            <a:fillRect/>
          </a:stretch>
        </p:blipFill>
        <p:spPr bwMode="auto">
          <a:xfrm>
            <a:off x="6448927" y="0"/>
            <a:ext cx="2695073" cy="2719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8148354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5842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5843" name="Picture 3"/>
          <p:cNvPicPr>
            <a:picLocks noChangeAspect="1" noChangeArrowheads="1"/>
          </p:cNvPicPr>
          <p:nvPr/>
        </p:nvPicPr>
        <p:blipFill rotWithShape="1">
          <a:blip r:embed="rId3" cstate="screen"/>
          <a:srcRect l="2670" t="2671" r="1572" b="6855"/>
          <a:stretch/>
        </p:blipFill>
        <p:spPr bwMode="auto">
          <a:xfrm>
            <a:off x="208546" y="336883"/>
            <a:ext cx="8791075" cy="58714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4" name="TextBox 4"/>
          <p:cNvSpPr txBox="1">
            <a:spLocks noChangeArrowheads="1"/>
          </p:cNvSpPr>
          <p:nvPr/>
        </p:nvSpPr>
        <p:spPr bwMode="auto">
          <a:xfrm>
            <a:off x="6588125" y="4581525"/>
            <a:ext cx="2278063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444444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1975: Low Tide</a:t>
            </a:r>
            <a:endParaRPr lang="en-AU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9932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sp>
        <p:nvSpPr>
          <p:cNvPr id="3993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 rotWithShape="1">
          <a:blip r:embed="rId3" cstate="screen"/>
          <a:srcRect l="2844" t="2918" r="1573" b="6855"/>
          <a:stretch/>
        </p:blipFill>
        <p:spPr bwMode="auto">
          <a:xfrm>
            <a:off x="224588" y="352925"/>
            <a:ext cx="8775033" cy="5855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40" name="TextBox 4"/>
          <p:cNvSpPr txBox="1">
            <a:spLocks noChangeArrowheads="1"/>
          </p:cNvSpPr>
          <p:nvPr/>
        </p:nvSpPr>
        <p:spPr bwMode="auto">
          <a:xfrm>
            <a:off x="6588125" y="4581525"/>
            <a:ext cx="2278063" cy="466725"/>
          </a:xfrm>
          <a:prstGeom prst="rect">
            <a:avLst/>
          </a:prstGeom>
          <a:solidFill>
            <a:schemeClr val="bg1"/>
          </a:solidFill>
          <a:ln w="9525">
            <a:solidFill>
              <a:srgbClr val="444444"/>
            </a:solidFill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2010: Low Tide</a:t>
            </a:r>
            <a:endParaRPr lang="en-AU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42728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07504" y="-27384"/>
            <a:ext cx="91018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600" dirty="0">
                <a:solidFill>
                  <a:prstClr val="black"/>
                </a:solidFill>
                <a:latin typeface="Cambria" pitchFamily="18" charset="0"/>
              </a:rPr>
              <a:t>Tidal flats have disappeared in the Yellow Sea</a:t>
            </a:r>
            <a:endParaRPr lang="en-AU" sz="3200" dirty="0">
              <a:solidFill>
                <a:prstClr val="black"/>
              </a:solidFill>
              <a:latin typeface="Cambria" pitchFamily="18" charset="0"/>
            </a:endParaRPr>
          </a:p>
        </p:txBody>
      </p:sp>
      <p:pic>
        <p:nvPicPr>
          <p:cNvPr id="4" name="Picture 3" descr="C:\Nick_Murray\Publications\Published_Papers\2012 Intertidal Loss Flagship\Report_V7\Final_Figures_200dpi\F1_LossMap_200dpi_Final-01-0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681"/>
          <a:stretch>
            <a:fillRect/>
          </a:stretch>
        </p:blipFill>
        <p:spPr bwMode="auto">
          <a:xfrm>
            <a:off x="432048" y="586981"/>
            <a:ext cx="8172400" cy="62710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976685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:\Nick_Murray\Publications\Published_Papers\Intertidal Loss 2012 Flagship\Figures\V3_Report\Globcover\GlobCover_Breakdown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68" t="24800" r="46619" b="21650"/>
          <a:stretch>
            <a:fillRect/>
          </a:stretch>
        </p:blipFill>
        <p:spPr bwMode="auto">
          <a:xfrm>
            <a:off x="1187624" y="-171400"/>
            <a:ext cx="6912768" cy="691276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/>
          <p:cNvSpPr txBox="1"/>
          <p:nvPr/>
        </p:nvSpPr>
        <p:spPr>
          <a:xfrm>
            <a:off x="35496" y="6309320"/>
            <a:ext cx="72683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</a:rPr>
              <a:t>Murray </a:t>
            </a:r>
            <a:r>
              <a:rPr lang="en-AU" sz="2400" i="1" dirty="0">
                <a:solidFill>
                  <a:srgbClr val="000000"/>
                </a:solidFill>
              </a:rPr>
              <a:t>et al</a:t>
            </a:r>
            <a:r>
              <a:rPr lang="en-AU" sz="2400" dirty="0">
                <a:solidFill>
                  <a:srgbClr val="000000"/>
                </a:solidFill>
              </a:rPr>
              <a:t>. 2014. </a:t>
            </a:r>
            <a:r>
              <a:rPr lang="en-AU" sz="2400" i="1" dirty="0">
                <a:solidFill>
                  <a:srgbClr val="000000"/>
                </a:solidFill>
              </a:rPr>
              <a:t>Front </a:t>
            </a:r>
            <a:r>
              <a:rPr lang="en-AU" sz="2400" i="1" dirty="0" err="1">
                <a:solidFill>
                  <a:srgbClr val="000000"/>
                </a:solidFill>
              </a:rPr>
              <a:t>Ecol</a:t>
            </a:r>
            <a:r>
              <a:rPr lang="en-AU" sz="2400" i="1" dirty="0">
                <a:solidFill>
                  <a:srgbClr val="000000"/>
                </a:solidFill>
              </a:rPr>
              <a:t> Environ, </a:t>
            </a:r>
            <a:r>
              <a:rPr lang="en-AU" sz="2400" dirty="0">
                <a:solidFill>
                  <a:srgbClr val="000000"/>
                </a:solidFill>
              </a:rPr>
              <a:t>12</a:t>
            </a:r>
            <a:r>
              <a:rPr lang="en-AU" sz="2400" i="1" dirty="0">
                <a:solidFill>
                  <a:srgbClr val="000000"/>
                </a:solidFill>
              </a:rPr>
              <a:t>, </a:t>
            </a:r>
            <a:r>
              <a:rPr lang="en-AU" sz="2400" dirty="0">
                <a:solidFill>
                  <a:srgbClr val="000000"/>
                </a:solidFill>
              </a:rPr>
              <a:t>267-272.</a:t>
            </a:r>
          </a:p>
        </p:txBody>
      </p:sp>
    </p:spTree>
    <p:extLst>
      <p:ext uri="{BB962C8B-B14F-4D97-AF65-F5344CB8AC3E}">
        <p14:creationId xmlns:p14="http://schemas.microsoft.com/office/powerpoint/2010/main" val="38552071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014031" y="260648"/>
            <a:ext cx="201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pic>
        <p:nvPicPr>
          <p:cNvPr id="6169" name="Picture 25" descr="http://www.underconsideration.com/brandnew/archives/facebook_logo_detai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85" y="916948"/>
            <a:ext cx="534571" cy="5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6" descr="http://www.fullerlab.org/wp-content/uploads/2010/01/Clemens-1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6" r="11818"/>
          <a:stretch/>
        </p:blipFill>
        <p:spPr bwMode="auto">
          <a:xfrm>
            <a:off x="1691682" y="2257708"/>
            <a:ext cx="1731850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6" descr="http://www.fullerlab.org/wp-content/uploads/2010/12/nick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9" t="7681" r="61065" b="58855"/>
          <a:stretch/>
        </p:blipFill>
        <p:spPr bwMode="auto">
          <a:xfrm>
            <a:off x="3707924" y="4634164"/>
            <a:ext cx="1600525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8" descr="http://www.fullerlab.org/wp-content/uploads/2014/01/HannahWauchope-700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545" t="18596" r="25287" b="49373"/>
          <a:stretch/>
        </p:blipFill>
        <p:spPr bwMode="auto">
          <a:xfrm>
            <a:off x="7232994" y="2241503"/>
            <a:ext cx="1731638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0" descr="http://www.fullerlab.org/wp-content/uploads/2012/06/biophoto1.jpe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99" r="33940" b="43675"/>
          <a:stretch/>
        </p:blipFill>
        <p:spPr bwMode="auto">
          <a:xfrm>
            <a:off x="5469846" y="4634164"/>
            <a:ext cx="1694442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5496" y="3913892"/>
            <a:ext cx="12961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Justine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691680" y="3913475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Rob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563890" y="3913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David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24130" y="3913892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Rick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4288" y="391389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Hannah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504" y="6343000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Elena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8356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Mavis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358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Nick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360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Colin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308304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Øystein</a:t>
            </a:r>
          </a:p>
        </p:txBody>
      </p:sp>
      <p:pic>
        <p:nvPicPr>
          <p:cNvPr id="2" name="Picture 2" descr="https://d2q0qd5iz04n9u.cloudfront.net/_ssl/proxy.php/http/gallery.mailchimp.com/b721df113a7c7d1327c9e4ef4/images/Untitled.009c78934.jpg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3" t="2952" r="3038" b="6489"/>
          <a:stretch/>
        </p:blipFill>
        <p:spPr bwMode="auto">
          <a:xfrm>
            <a:off x="116596" y="4642728"/>
            <a:ext cx="1735802" cy="171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https://pbs.twimg.com/profile_images/378800000413483985/a582b86b600adfb1a1d6fcc90e426163.jpeg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895" r="45375" b="8912"/>
          <a:stretch/>
        </p:blipFill>
        <p:spPr bwMode="auto">
          <a:xfrm>
            <a:off x="228444" y="2241503"/>
            <a:ext cx="1319227" cy="176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http://www.eaaflyway.net/wordpress/wp-content/uploads/2013/10/Ricksmall-150x150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7"/>
          <a:stretch/>
        </p:blipFill>
        <p:spPr bwMode="auto">
          <a:xfrm>
            <a:off x="5655332" y="2231997"/>
            <a:ext cx="1436949" cy="1779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http://www.unis.no/35_STAFF/staff_webpages/biology/oystein_varpe/oystein-varpe-160X180pix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9050" y="4634164"/>
            <a:ext cx="1524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http://i1.rgstatic.net/i/profile/3deec5289c61b80f9e_l_6f929.jpg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588" y="2276872"/>
            <a:ext cx="17145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E:\work\research\projects\2-doing\GladstoneShorebirds\photos\Gladstone photos\P1000134 (2)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735" t="39122" r="20880" b="33645"/>
          <a:stretch/>
        </p:blipFill>
        <p:spPr bwMode="auto">
          <a:xfrm>
            <a:off x="1927057" y="4634164"/>
            <a:ext cx="1636841" cy="172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6" r="13677" b="50000"/>
          <a:stretch/>
        </p:blipFill>
        <p:spPr bwMode="auto">
          <a:xfrm>
            <a:off x="35496" y="15"/>
            <a:ext cx="6978534" cy="212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51511" y="620688"/>
            <a:ext cx="6480729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14702" r="14988" b="63103"/>
          <a:stretch/>
        </p:blipFill>
        <p:spPr bwMode="auto">
          <a:xfrm>
            <a:off x="251520" y="758716"/>
            <a:ext cx="3222958" cy="94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12767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8" name="Picture 6" descr="http://upload.wikimedia.org/wikipedia/commons/8/87/Incheon_International_Airpot_%28interesting_architecture%29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2493235"/>
            <a:ext cx="6588224" cy="4392149"/>
          </a:xfrm>
          <a:prstGeom prst="rect">
            <a:avLst/>
          </a:prstGeom>
          <a:noFill/>
        </p:spPr>
      </p:pic>
      <p:pic>
        <p:nvPicPr>
          <p:cNvPr id="33794" name="Picture 2" descr="http://upload.wikimedia.org/wikipedia/commons/2/2a/63buildinginseoulkorea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88224" y="0"/>
            <a:ext cx="2748798" cy="6859538"/>
          </a:xfrm>
          <a:prstGeom prst="rect">
            <a:avLst/>
          </a:prstGeom>
          <a:noFill/>
        </p:spPr>
      </p:pic>
      <p:pic>
        <p:nvPicPr>
          <p:cNvPr id="33796" name="Picture 4" descr="http://upload.wikimedia.org/wikipedia/commons/1/1b/Gangnam-gu%2C_Seoul%2C_South_Korea_-_February_2009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1"/>
            <a:ext cx="6588224" cy="388651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484502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11" descr="I:\WI Archive\Shorebird Support\SO Species Maps\Far_eastern_curlew_sites.jpg"/>
          <p:cNvPicPr>
            <a:picLocks noChangeAspect="1" noChangeArrowheads="1"/>
          </p:cNvPicPr>
          <p:nvPr/>
        </p:nvPicPr>
        <p:blipFill>
          <a:blip r:embed="rId2" cstate="print"/>
          <a:srcRect l="3056" t="4979"/>
          <a:stretch>
            <a:fillRect/>
          </a:stretch>
        </p:blipFill>
        <p:spPr bwMode="auto">
          <a:xfrm>
            <a:off x="-1589" y="-27384"/>
            <a:ext cx="3593037" cy="6870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3779912" y="5645895"/>
            <a:ext cx="5220072" cy="792088"/>
          </a:xfrm>
        </p:spPr>
        <p:txBody>
          <a:bodyPr/>
          <a:lstStyle/>
          <a:p>
            <a:r>
              <a:rPr lang="de-DE" sz="4000" b="1" dirty="0">
                <a:solidFill>
                  <a:schemeClr val="tx1"/>
                </a:solidFill>
                <a:latin typeface="Cambria" pitchFamily="18" charset="0"/>
              </a:rPr>
              <a:t>Is habitat loss in the Yellow Sea causing the decline??</a:t>
            </a:r>
            <a:endParaRPr lang="en-US" sz="4000" b="1" dirty="0">
              <a:solidFill>
                <a:schemeClr val="tx1"/>
              </a:solidFill>
              <a:latin typeface="Cambria" pitchFamily="18" charset="0"/>
            </a:endParaRPr>
          </a:p>
        </p:txBody>
      </p:sp>
      <p:sp>
        <p:nvSpPr>
          <p:cNvPr id="20" name="Flowchart: Connector 19"/>
          <p:cNvSpPr>
            <a:spLocks noChangeArrowheads="1"/>
          </p:cNvSpPr>
          <p:nvPr/>
        </p:nvSpPr>
        <p:spPr bwMode="auto">
          <a:xfrm>
            <a:off x="1460846" y="749351"/>
            <a:ext cx="1526977" cy="1035621"/>
          </a:xfrm>
          <a:prstGeom prst="flowChartConnector">
            <a:avLst/>
          </a:prstGeom>
          <a:solidFill>
            <a:srgbClr val="FF9900">
              <a:alpha val="44000"/>
            </a:srgbClr>
          </a:solidFill>
          <a:ln w="38100" algn="ctr">
            <a:solidFill>
              <a:srgbClr val="FFCC00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4" name="Flowchart: Connector 23"/>
          <p:cNvSpPr>
            <a:spLocks noChangeArrowheads="1"/>
          </p:cNvSpPr>
          <p:nvPr/>
        </p:nvSpPr>
        <p:spPr bwMode="auto">
          <a:xfrm>
            <a:off x="1283047" y="1781881"/>
            <a:ext cx="444497" cy="638092"/>
          </a:xfrm>
          <a:prstGeom prst="flowChartConnector">
            <a:avLst/>
          </a:prstGeom>
          <a:noFill/>
          <a:ln w="38100" algn="ctr">
            <a:solidFill>
              <a:srgbClr val="333399"/>
            </a:solidFill>
            <a:round/>
            <a:headEnd/>
            <a:tailEnd/>
          </a:ln>
          <a:effectLst/>
        </p:spPr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5" name="Flowchart: Connector 24"/>
          <p:cNvSpPr/>
          <p:nvPr/>
        </p:nvSpPr>
        <p:spPr bwMode="auto">
          <a:xfrm>
            <a:off x="327371" y="3467659"/>
            <a:ext cx="990095" cy="685864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6" name="Flowchart: Connector 25"/>
          <p:cNvSpPr/>
          <p:nvPr/>
        </p:nvSpPr>
        <p:spPr bwMode="auto">
          <a:xfrm>
            <a:off x="1048096" y="4444156"/>
            <a:ext cx="515965" cy="47771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7" name="Flowchart: Connector 26"/>
          <p:cNvSpPr/>
          <p:nvPr/>
        </p:nvSpPr>
        <p:spPr bwMode="auto">
          <a:xfrm>
            <a:off x="1714847" y="4137849"/>
            <a:ext cx="735599" cy="636386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8" name="Flowchart: Connector 27"/>
          <p:cNvSpPr/>
          <p:nvPr/>
        </p:nvSpPr>
        <p:spPr bwMode="auto">
          <a:xfrm rot="19285729">
            <a:off x="2283281" y="4561344"/>
            <a:ext cx="822756" cy="101685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sp>
        <p:nvSpPr>
          <p:cNvPr id="29" name="Flowchart: Connector 28"/>
          <p:cNvSpPr/>
          <p:nvPr/>
        </p:nvSpPr>
        <p:spPr bwMode="auto">
          <a:xfrm rot="1176519">
            <a:off x="2156568" y="5652092"/>
            <a:ext cx="573488" cy="433357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AU" sz="2400">
              <a:solidFill>
                <a:srgbClr val="FFFFFF"/>
              </a:solidFill>
              <a:latin typeface="Times New Roman" pitchFamily="18" charset="0"/>
            </a:endParaRPr>
          </a:p>
        </p:txBody>
      </p:sp>
      <p:cxnSp>
        <p:nvCxnSpPr>
          <p:cNvPr id="8204" name="AutoShape 12"/>
          <p:cNvCxnSpPr>
            <a:cxnSpLocks noChangeShapeType="1"/>
            <a:stCxn id="20" idx="3"/>
            <a:endCxn id="24" idx="0"/>
          </p:cNvCxnSpPr>
          <p:nvPr/>
        </p:nvCxnSpPr>
        <p:spPr bwMode="auto">
          <a:xfrm rot="5400000">
            <a:off x="1520596" y="1618010"/>
            <a:ext cx="148572" cy="179171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5" name="AutoShape 13"/>
          <p:cNvCxnSpPr>
            <a:cxnSpLocks noChangeShapeType="1"/>
            <a:stCxn id="24" idx="3"/>
            <a:endCxn id="25" idx="0"/>
          </p:cNvCxnSpPr>
          <p:nvPr/>
        </p:nvCxnSpPr>
        <p:spPr bwMode="auto">
          <a:xfrm rot="5400000">
            <a:off x="514715" y="2634232"/>
            <a:ext cx="1141132" cy="52572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 type="stealth" w="med" len="med"/>
            <a:tailEnd type="stealth" w="lg" len="lg"/>
          </a:ln>
          <a:effectLst/>
        </p:spPr>
      </p:cxnSp>
      <p:cxnSp>
        <p:nvCxnSpPr>
          <p:cNvPr id="8206" name="AutoShape 14"/>
          <p:cNvCxnSpPr>
            <a:cxnSpLocks noChangeShapeType="1"/>
            <a:stCxn id="24" idx="4"/>
            <a:endCxn id="26" idx="0"/>
          </p:cNvCxnSpPr>
          <p:nvPr/>
        </p:nvCxnSpPr>
        <p:spPr bwMode="auto">
          <a:xfrm rot="5400000">
            <a:off x="393597" y="3332456"/>
            <a:ext cx="2024183" cy="19921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7" name="AutoShape 15"/>
          <p:cNvCxnSpPr>
            <a:cxnSpLocks noChangeShapeType="1"/>
            <a:stCxn id="24" idx="5"/>
            <a:endCxn id="27" idx="0"/>
          </p:cNvCxnSpPr>
          <p:nvPr/>
        </p:nvCxnSpPr>
        <p:spPr bwMode="auto">
          <a:xfrm rot="16200000" flipH="1">
            <a:off x="966887" y="3022089"/>
            <a:ext cx="1811322" cy="420198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8" name="AutoShape 16"/>
          <p:cNvCxnSpPr>
            <a:cxnSpLocks noChangeShapeType="1"/>
            <a:stCxn id="24" idx="6"/>
            <a:endCxn id="28" idx="7"/>
          </p:cNvCxnSpPr>
          <p:nvPr/>
        </p:nvCxnSpPr>
        <p:spPr bwMode="auto">
          <a:xfrm>
            <a:off x="1727544" y="2100927"/>
            <a:ext cx="970391" cy="2506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09" name="AutoShape 17"/>
          <p:cNvCxnSpPr>
            <a:cxnSpLocks noChangeShapeType="1"/>
            <a:stCxn id="28" idx="3"/>
            <a:endCxn id="29" idx="7"/>
          </p:cNvCxnSpPr>
          <p:nvPr/>
        </p:nvCxnSpPr>
        <p:spPr bwMode="auto">
          <a:xfrm rot="5400000">
            <a:off x="2558421" y="5659524"/>
            <a:ext cx="260272" cy="565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10" name="AutoShape 18"/>
          <p:cNvCxnSpPr>
            <a:cxnSpLocks noChangeShapeType="1"/>
            <a:stCxn id="24" idx="6"/>
            <a:endCxn id="29" idx="6"/>
          </p:cNvCxnSpPr>
          <p:nvPr/>
        </p:nvCxnSpPr>
        <p:spPr bwMode="auto">
          <a:xfrm>
            <a:off x="1727544" y="2100927"/>
            <a:ext cx="985883" cy="3864073"/>
          </a:xfrm>
          <a:prstGeom prst="curvedConnector3">
            <a:avLst>
              <a:gd name="adj1" fmla="val 124874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19" name="Oval 27"/>
          <p:cNvSpPr>
            <a:spLocks noChangeArrowheads="1"/>
          </p:cNvSpPr>
          <p:nvPr/>
        </p:nvSpPr>
        <p:spPr bwMode="auto">
          <a:xfrm>
            <a:off x="4568825" y="460897"/>
            <a:ext cx="658813" cy="657225"/>
          </a:xfrm>
          <a:prstGeom prst="ellipse">
            <a:avLst/>
          </a:prstGeom>
          <a:solidFill>
            <a:srgbClr val="FFFF00"/>
          </a:solidFill>
          <a:ln w="28575" algn="ctr">
            <a:solidFill>
              <a:srgbClr val="FFCC66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8220" name="Oval 28"/>
          <p:cNvSpPr>
            <a:spLocks noChangeArrowheads="1"/>
          </p:cNvSpPr>
          <p:nvPr/>
        </p:nvSpPr>
        <p:spPr bwMode="auto">
          <a:xfrm>
            <a:off x="4562475" y="1757885"/>
            <a:ext cx="657225" cy="657225"/>
          </a:xfrm>
          <a:prstGeom prst="ellipse">
            <a:avLst/>
          </a:prstGeom>
          <a:solidFill>
            <a:schemeClr val="accent1"/>
          </a:solidFill>
          <a:ln w="28575" algn="ctr">
            <a:solidFill>
              <a:srgbClr val="4D4D4D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8221" name="Oval 29"/>
          <p:cNvSpPr>
            <a:spLocks noChangeArrowheads="1"/>
          </p:cNvSpPr>
          <p:nvPr/>
        </p:nvSpPr>
        <p:spPr bwMode="auto">
          <a:xfrm>
            <a:off x="3419475" y="3485085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8222" name="Oval 30"/>
          <p:cNvSpPr>
            <a:spLocks noChangeArrowheads="1"/>
          </p:cNvSpPr>
          <p:nvPr/>
        </p:nvSpPr>
        <p:spPr bwMode="auto">
          <a:xfrm>
            <a:off x="4165600" y="3485085"/>
            <a:ext cx="658813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8223" name="Oval 31"/>
          <p:cNvSpPr>
            <a:spLocks noChangeArrowheads="1"/>
          </p:cNvSpPr>
          <p:nvPr/>
        </p:nvSpPr>
        <p:spPr bwMode="auto">
          <a:xfrm>
            <a:off x="4913313" y="3485085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8224" name="Text Box 32"/>
          <p:cNvSpPr txBox="1">
            <a:spLocks noChangeArrowheads="1"/>
          </p:cNvSpPr>
          <p:nvPr/>
        </p:nvSpPr>
        <p:spPr bwMode="auto">
          <a:xfrm>
            <a:off x="2310160" y="1678194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1</a:t>
            </a:r>
          </a:p>
        </p:txBody>
      </p:sp>
      <p:sp>
        <p:nvSpPr>
          <p:cNvPr id="8225" name="Text Box 33"/>
          <p:cNvSpPr txBox="1">
            <a:spLocks noChangeArrowheads="1"/>
          </p:cNvSpPr>
          <p:nvPr/>
        </p:nvSpPr>
        <p:spPr bwMode="auto">
          <a:xfrm>
            <a:off x="941735" y="1678194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2</a:t>
            </a:r>
          </a:p>
        </p:txBody>
      </p:sp>
      <p:sp>
        <p:nvSpPr>
          <p:cNvPr id="8226" name="Text Box 34"/>
          <p:cNvSpPr txBox="1">
            <a:spLocks noChangeArrowheads="1"/>
          </p:cNvSpPr>
          <p:nvPr/>
        </p:nvSpPr>
        <p:spPr bwMode="auto">
          <a:xfrm>
            <a:off x="560735" y="405468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4</a:t>
            </a:r>
          </a:p>
        </p:txBody>
      </p:sp>
      <p:sp>
        <p:nvSpPr>
          <p:cNvPr id="8227" name="Text Box 35"/>
          <p:cNvSpPr txBox="1">
            <a:spLocks noChangeArrowheads="1"/>
          </p:cNvSpPr>
          <p:nvPr/>
        </p:nvSpPr>
        <p:spPr bwMode="auto">
          <a:xfrm>
            <a:off x="1063972" y="4853194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5</a:t>
            </a:r>
          </a:p>
        </p:txBody>
      </p:sp>
      <p:sp>
        <p:nvSpPr>
          <p:cNvPr id="8228" name="Text Box 36"/>
          <p:cNvSpPr txBox="1">
            <a:spLocks noChangeArrowheads="1"/>
          </p:cNvSpPr>
          <p:nvPr/>
        </p:nvSpPr>
        <p:spPr bwMode="auto">
          <a:xfrm>
            <a:off x="1856135" y="4702382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6</a:t>
            </a:r>
          </a:p>
        </p:txBody>
      </p:sp>
      <p:sp>
        <p:nvSpPr>
          <p:cNvPr id="8229" name="Text Box 37"/>
          <p:cNvSpPr txBox="1">
            <a:spLocks noChangeArrowheads="1"/>
          </p:cNvSpPr>
          <p:nvPr/>
        </p:nvSpPr>
        <p:spPr bwMode="auto">
          <a:xfrm>
            <a:off x="2072035" y="5135769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7</a:t>
            </a:r>
          </a:p>
        </p:txBody>
      </p:sp>
      <p:sp>
        <p:nvSpPr>
          <p:cNvPr id="8230" name="Text Box 38"/>
          <p:cNvSpPr txBox="1">
            <a:spLocks noChangeArrowheads="1"/>
          </p:cNvSpPr>
          <p:nvPr/>
        </p:nvSpPr>
        <p:spPr bwMode="auto">
          <a:xfrm>
            <a:off x="2359372" y="5999369"/>
            <a:ext cx="341652" cy="369332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b="1">
                <a:solidFill>
                  <a:srgbClr val="996633"/>
                </a:solidFill>
              </a:rPr>
              <a:t>8</a:t>
            </a:r>
          </a:p>
        </p:txBody>
      </p:sp>
      <p:sp>
        <p:nvSpPr>
          <p:cNvPr id="8231" name="Oval 39"/>
          <p:cNvSpPr>
            <a:spLocks noChangeArrowheads="1"/>
          </p:cNvSpPr>
          <p:nvPr/>
        </p:nvSpPr>
        <p:spPr bwMode="auto">
          <a:xfrm>
            <a:off x="5661025" y="3485085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8232" name="Oval 40"/>
          <p:cNvSpPr>
            <a:spLocks noChangeArrowheads="1"/>
          </p:cNvSpPr>
          <p:nvPr/>
        </p:nvSpPr>
        <p:spPr bwMode="auto">
          <a:xfrm>
            <a:off x="5651500" y="4556647"/>
            <a:ext cx="657225" cy="657225"/>
          </a:xfrm>
          <a:prstGeom prst="ellipse">
            <a:avLst/>
          </a:prstGeom>
          <a:solidFill>
            <a:srgbClr val="FFCC66"/>
          </a:solidFill>
          <a:ln w="28575" algn="ctr">
            <a:solidFill>
              <a:srgbClr val="FF0000"/>
            </a:solidFill>
            <a:round/>
            <a:headEnd/>
            <a:tailEnd type="none" w="lg" len="lg"/>
          </a:ln>
          <a:effectLst/>
        </p:spPr>
        <p:txBody>
          <a:bodyPr wrap="none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2400">
                <a:solidFill>
                  <a:srgbClr val="000000"/>
                </a:solidFill>
              </a:rPr>
              <a:t>8</a:t>
            </a:r>
          </a:p>
        </p:txBody>
      </p:sp>
      <p:cxnSp>
        <p:nvCxnSpPr>
          <p:cNvPr id="8233" name="AutoShape 41"/>
          <p:cNvCxnSpPr>
            <a:cxnSpLocks noChangeShapeType="1"/>
            <a:stCxn id="8219" idx="4"/>
            <a:endCxn id="8220" idx="0"/>
          </p:cNvCxnSpPr>
          <p:nvPr/>
        </p:nvCxnSpPr>
        <p:spPr bwMode="auto">
          <a:xfrm flipH="1">
            <a:off x="4891088" y="1132410"/>
            <a:ext cx="7937" cy="611187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4" name="AutoShape 42"/>
          <p:cNvCxnSpPr>
            <a:cxnSpLocks noChangeShapeType="1"/>
            <a:stCxn id="8220" idx="4"/>
            <a:endCxn id="8221" idx="0"/>
          </p:cNvCxnSpPr>
          <p:nvPr/>
        </p:nvCxnSpPr>
        <p:spPr bwMode="auto">
          <a:xfrm flipH="1">
            <a:off x="3748088" y="2429397"/>
            <a:ext cx="114300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5" name="AutoShape 43"/>
          <p:cNvCxnSpPr>
            <a:cxnSpLocks noChangeShapeType="1"/>
            <a:stCxn id="8220" idx="4"/>
            <a:endCxn id="8222" idx="0"/>
          </p:cNvCxnSpPr>
          <p:nvPr/>
        </p:nvCxnSpPr>
        <p:spPr bwMode="auto">
          <a:xfrm flipH="1">
            <a:off x="4495800" y="2429397"/>
            <a:ext cx="395288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6" name="AutoShape 44"/>
          <p:cNvCxnSpPr>
            <a:cxnSpLocks noChangeShapeType="1"/>
            <a:stCxn id="8220" idx="4"/>
            <a:endCxn id="8223" idx="0"/>
          </p:cNvCxnSpPr>
          <p:nvPr/>
        </p:nvCxnSpPr>
        <p:spPr bwMode="auto">
          <a:xfrm>
            <a:off x="4891088" y="2429397"/>
            <a:ext cx="350837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7" name="AutoShape 45"/>
          <p:cNvCxnSpPr>
            <a:cxnSpLocks noChangeShapeType="1"/>
            <a:stCxn id="8220" idx="4"/>
            <a:endCxn id="8231" idx="0"/>
          </p:cNvCxnSpPr>
          <p:nvPr/>
        </p:nvCxnSpPr>
        <p:spPr bwMode="auto">
          <a:xfrm>
            <a:off x="4891088" y="2429397"/>
            <a:ext cx="1098550" cy="1041400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cxnSp>
        <p:nvCxnSpPr>
          <p:cNvPr id="8238" name="AutoShape 46"/>
          <p:cNvCxnSpPr>
            <a:cxnSpLocks noChangeShapeType="1"/>
            <a:stCxn id="8231" idx="4"/>
            <a:endCxn id="8232" idx="0"/>
          </p:cNvCxnSpPr>
          <p:nvPr/>
        </p:nvCxnSpPr>
        <p:spPr bwMode="auto">
          <a:xfrm flipH="1">
            <a:off x="5980113" y="4156597"/>
            <a:ext cx="9525" cy="385763"/>
          </a:xfrm>
          <a:prstGeom prst="straightConnector1">
            <a:avLst/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39" name="Text Box 47"/>
          <p:cNvSpPr txBox="1">
            <a:spLocks noChangeArrowheads="1"/>
          </p:cNvSpPr>
          <p:nvPr/>
        </p:nvSpPr>
        <p:spPr bwMode="auto">
          <a:xfrm>
            <a:off x="4859338" y="1237185"/>
            <a:ext cx="4508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100</a:t>
            </a:r>
          </a:p>
        </p:txBody>
      </p:sp>
      <p:sp>
        <p:nvSpPr>
          <p:cNvPr id="8240" name="Text Box 48"/>
          <p:cNvSpPr txBox="1">
            <a:spLocks noChangeArrowheads="1"/>
          </p:cNvSpPr>
          <p:nvPr/>
        </p:nvSpPr>
        <p:spPr bwMode="auto">
          <a:xfrm>
            <a:off x="3687763" y="283738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27</a:t>
            </a:r>
          </a:p>
        </p:txBody>
      </p:sp>
      <p:sp>
        <p:nvSpPr>
          <p:cNvPr id="8241" name="Text Box 49"/>
          <p:cNvSpPr txBox="1">
            <a:spLocks noChangeArrowheads="1"/>
          </p:cNvSpPr>
          <p:nvPr/>
        </p:nvSpPr>
        <p:spPr bwMode="auto">
          <a:xfrm>
            <a:off x="4379913" y="2837385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6</a:t>
            </a:r>
          </a:p>
        </p:txBody>
      </p:sp>
      <p:sp>
        <p:nvSpPr>
          <p:cNvPr id="8242" name="Text Box 50"/>
          <p:cNvSpPr txBox="1">
            <a:spLocks noChangeArrowheads="1"/>
          </p:cNvSpPr>
          <p:nvPr/>
        </p:nvSpPr>
        <p:spPr bwMode="auto">
          <a:xfrm>
            <a:off x="5081588" y="2837385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</a:t>
            </a:r>
          </a:p>
        </p:txBody>
      </p:sp>
      <p:sp>
        <p:nvSpPr>
          <p:cNvPr id="8243" name="Text Box 51"/>
          <p:cNvSpPr txBox="1">
            <a:spLocks noChangeArrowheads="1"/>
          </p:cNvSpPr>
          <p:nvPr/>
        </p:nvSpPr>
        <p:spPr bwMode="auto">
          <a:xfrm>
            <a:off x="5561013" y="2837385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59</a:t>
            </a:r>
          </a:p>
        </p:txBody>
      </p:sp>
      <p:sp>
        <p:nvSpPr>
          <p:cNvPr id="8274" name="Text Box 82"/>
          <p:cNvSpPr txBox="1">
            <a:spLocks noChangeArrowheads="1"/>
          </p:cNvSpPr>
          <p:nvPr/>
        </p:nvSpPr>
        <p:spPr bwMode="auto">
          <a:xfrm>
            <a:off x="6002338" y="4134372"/>
            <a:ext cx="3619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14</a:t>
            </a:r>
          </a:p>
        </p:txBody>
      </p:sp>
      <p:cxnSp>
        <p:nvCxnSpPr>
          <p:cNvPr id="8275" name="AutoShape 83"/>
          <p:cNvCxnSpPr>
            <a:cxnSpLocks noChangeShapeType="1"/>
            <a:stCxn id="8220" idx="6"/>
            <a:endCxn id="8232" idx="6"/>
          </p:cNvCxnSpPr>
          <p:nvPr/>
        </p:nvCxnSpPr>
        <p:spPr bwMode="auto">
          <a:xfrm>
            <a:off x="5233988" y="2086497"/>
            <a:ext cx="1089025" cy="2798763"/>
          </a:xfrm>
          <a:prstGeom prst="curvedConnector3">
            <a:avLst>
              <a:gd name="adj1" fmla="val 119681"/>
            </a:avLst>
          </a:prstGeom>
          <a:noFill/>
          <a:ln w="28575">
            <a:solidFill>
              <a:srgbClr val="4D4D4D"/>
            </a:solidFill>
            <a:round/>
            <a:headEnd/>
            <a:tailEnd type="stealth" w="lg" len="lg"/>
          </a:ln>
          <a:effectLst/>
        </p:spPr>
      </p:cxnSp>
      <p:sp>
        <p:nvSpPr>
          <p:cNvPr id="8276" name="Text Box 84"/>
          <p:cNvSpPr txBox="1">
            <a:spLocks noChangeArrowheads="1"/>
          </p:cNvSpPr>
          <p:nvPr/>
        </p:nvSpPr>
        <p:spPr bwMode="auto">
          <a:xfrm>
            <a:off x="5911850" y="2100785"/>
            <a:ext cx="273050" cy="304800"/>
          </a:xfrm>
          <a:prstGeom prst="rect">
            <a:avLst/>
          </a:prstGeom>
          <a:noFill/>
          <a:ln w="28575" algn="ctr">
            <a:noFill/>
            <a:miter lim="800000"/>
            <a:headEnd/>
            <a:tailEnd type="none" w="lg" len="lg"/>
          </a:ln>
          <a:effectLst/>
        </p:spPr>
        <p:txBody>
          <a:bodyPr wrap="non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1400">
                <a:solidFill>
                  <a:srgbClr val="000000"/>
                </a:solidFill>
                <a:latin typeface="Times New Roman" pitchFamily="18" charset="0"/>
              </a:rPr>
              <a:t>3</a:t>
            </a:r>
          </a:p>
        </p:txBody>
      </p:sp>
      <p:pic>
        <p:nvPicPr>
          <p:cNvPr id="101379" name="Picture 3" descr="F:\work\research\projects\2-doing\Shorebirds\ShorebirdImages\100_2868 Eastern Curlew - DEAN INGWERSEN.jpg"/>
          <p:cNvPicPr>
            <a:picLocks noChangeAspect="1" noChangeArrowheads="1"/>
          </p:cNvPicPr>
          <p:nvPr/>
        </p:nvPicPr>
        <p:blipFill>
          <a:blip r:embed="rId3" cstate="print"/>
          <a:srcRect l="33204" t="20328" r="15211" b="1638"/>
          <a:stretch>
            <a:fillRect/>
          </a:stretch>
        </p:blipFill>
        <p:spPr bwMode="auto">
          <a:xfrm>
            <a:off x="6448927" y="-15353"/>
            <a:ext cx="2695073" cy="271913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315583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Which shorebird species are declining in Australia, and by how much</a:t>
            </a:r>
          </a:p>
          <a:p>
            <a:r>
              <a:rPr lang="en-AU" dirty="0"/>
              <a:t>Do they qualify as threatened species?</a:t>
            </a:r>
          </a:p>
          <a:p>
            <a:r>
              <a:rPr lang="en-AU" dirty="0"/>
              <a:t>Are the declines happening everywhere?</a:t>
            </a:r>
          </a:p>
          <a:p>
            <a:r>
              <a:rPr lang="en-AU" b="1" dirty="0"/>
              <a:t>Are Yellow Sea species declining more quickly?</a:t>
            </a:r>
          </a:p>
          <a:p>
            <a:pPr lvl="1"/>
            <a:r>
              <a:rPr lang="en-US" b="1" dirty="0"/>
              <a:t>Heavily statistical question</a:t>
            </a:r>
            <a:endParaRPr lang="en-AU" b="1" dirty="0"/>
          </a:p>
        </p:txBody>
      </p:sp>
    </p:spTree>
    <p:extLst>
      <p:ext uri="{BB962C8B-B14F-4D97-AF65-F5344CB8AC3E}">
        <p14:creationId xmlns:p14="http://schemas.microsoft.com/office/powerpoint/2010/main" val="34046546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457200" y="260648"/>
                <a:ext cx="8229600" cy="4525963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400" dirty="0"/>
                  <a:t>Shorebird counts occurred at </a:t>
                </a:r>
                <a:r>
                  <a:rPr lang="en-US" sz="1400" i="1" dirty="0" err="1"/>
                  <a:t>i</a:t>
                </a:r>
                <a:r>
                  <a:rPr lang="en-US" sz="1400" dirty="0"/>
                  <a:t> (1,…, R) sites in </a:t>
                </a:r>
                <a:r>
                  <a:rPr lang="en-US" sz="1400" i="1" dirty="0"/>
                  <a:t>t</a:t>
                </a:r>
                <a:r>
                  <a:rPr lang="en-US" sz="1400" dirty="0"/>
                  <a:t> (1,…, K) years with </a:t>
                </a:r>
                <a:r>
                  <a:rPr lang="en-US" sz="1400" i="1" dirty="0"/>
                  <a:t>j</a:t>
                </a:r>
                <a:r>
                  <a:rPr lang="en-US" sz="1400" dirty="0"/>
                  <a:t> (1,…, N) monthly counts in each year.  Counts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𝑐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sz="1400" dirty="0"/>
                  <a:t> can therefore be considered as a binomial random variable where the local abundance of birds available for sampling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 are observed with detection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sz="1400" dirty="0"/>
                  <a:t>:</a:t>
                </a:r>
                <a:endParaRPr lang="en-AU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𝑐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𝑖𝑗𝑡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</a:rPr>
                        <m:t>Bin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𝑖𝑡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𝑖𝑗𝑡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.                                                                                                                (1)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A Poisson distribution with mean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, a standard distribution for modelling spatial or temporal variation in abundance from counts, described local abundance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 baseline="-2500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 baseline="-25000">
                            <a:latin typeface="Cambria Math"/>
                          </a:rPr>
                          <m:t>𝑁</m:t>
                        </m:r>
                      </m:e>
                      <m:sub>
                        <m:r>
                          <a:rPr lang="en-US" sz="1400" i="1" baseline="-25000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: </a:t>
                </a:r>
                <a:endParaRPr lang="en-AU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𝑁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𝑖𝑡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 ~ </m:t>
                      </m:r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</a:rPr>
                        <m:t>Poi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.                                                                                                                          (2)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We estimated parameters for the latent state of abundance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 with a log-linear model.  For node-based analyses, the expected log abundance was:  	</a:t>
                </a:r>
                <a:endParaRPr lang="en-AU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AU" sz="1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i="1">
                                      <a:latin typeface="Cambria Math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sz="1400" i="1">
                                      <a:latin typeface="Cambria Math"/>
                                    </a:rPr>
                                    <m:t>𝑖𝑡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𝜔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1400" i="1">
                              <a:latin typeface="Cambria Math"/>
                            </a:rPr>
                            <m:t>+</m:t>
                          </m:r>
                          <m:r>
                            <a:rPr lang="en-US" sz="1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𝛽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𝑡</m:t>
                          </m:r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𝑖𝑡</m:t>
                          </m:r>
                        </m:sub>
                      </m:sSub>
                      <m:r>
                        <a:rPr lang="en-US" sz="1400">
                          <a:latin typeface="Cambria Math"/>
                        </a:rPr>
                        <m:t>,</m:t>
                      </m:r>
                      <m:r>
                        <a:rPr lang="en-US" sz="1400" i="1">
                          <a:latin typeface="Cambria Math"/>
                        </a:rPr>
                        <m:t>                                                                            (3)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is a random effect for each count site,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is an intercept for each non-breeding node,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is the linear trend at each node </a:t>
                </a:r>
                <a:r>
                  <a:rPr lang="en-US" sz="1400" dirty="0" err="1"/>
                  <a:t>centred</a:t>
                </a:r>
                <a:r>
                  <a:rPr lang="en-US" sz="1400" dirty="0"/>
                  <a:t> on mean year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e>
                      <m:sup>
                        <m:r>
                          <a:rPr lang="en-US" sz="1400" i="1">
                            <a:latin typeface="Cambria Math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 is a random effect accounting for extra-Poisson dispersion in abundance.  We assigned standard vague prior distributions to all parameters determining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𝜆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.  We assumed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𝜔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𝛼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𝛽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𝜀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𝑖𝑡</m:t>
                        </m:r>
                      </m:sub>
                    </m:sSub>
                  </m:oMath>
                </a14:m>
                <a:r>
                  <a:rPr lang="en-US" sz="1400" dirty="0"/>
                  <a:t> were normally distributed with mean 0 and precision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400" dirty="0"/>
                  <a:t> (precision = 1/variance) and that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 </m:t>
                    </m:r>
                    <m:r>
                      <a:rPr lang="en-US" sz="1400" i="1">
                        <a:latin typeface="Cambria Math"/>
                      </a:rPr>
                      <m:t>𝜏</m:t>
                    </m:r>
                  </m:oMath>
                </a14:m>
                <a:r>
                  <a:rPr lang="en-US" sz="1400" dirty="0"/>
                  <a:t> was gamma distributed with mean and variance 10</a:t>
                </a:r>
                <a:r>
                  <a:rPr lang="en-US" sz="1400" baseline="30000" dirty="0"/>
                  <a:t>-3</a:t>
                </a:r>
                <a:r>
                  <a:rPr lang="en-US" sz="1400" dirty="0"/>
                  <a:t>.  To estimate population trends across all count sites, we rephrased equation 3 without node-specific terms:</a:t>
                </a:r>
                <a:endParaRPr lang="en-AU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</a:rPr>
                        <m:t>log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=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𝛼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+ </m:t>
                      </m:r>
                      <m:r>
                        <a:rPr lang="en-US" sz="1400" i="1">
                          <a:latin typeface="Cambria Math"/>
                        </a:rPr>
                        <m:t>𝛽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𝑡</m:t>
                          </m:r>
                          <m:r>
                            <a:rPr lang="en-US" sz="1400" i="1">
                              <a:latin typeface="Cambria Math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1400" i="1">
                                  <a:latin typeface="Cambria Math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en-US" sz="1400" i="1">
                          <a:latin typeface="Cambria Math"/>
                        </a:rPr>
                        <m:t>+ 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𝜀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𝑖𝑡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.                                                                                        (4)</m:t>
                      </m:r>
                    </m:oMath>
                  </m:oMathPara>
                </a14:m>
                <a:endParaRPr lang="en-US" sz="1400" dirty="0"/>
              </a:p>
              <a:p>
                <a:pPr marL="0" indent="0">
                  <a:buNone/>
                </a:pPr>
                <a:r>
                  <a:rPr lang="en-US" sz="1400" dirty="0"/>
                  <a:t>The resulting slope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𝛽</m:t>
                    </m:r>
                  </m:oMath>
                </a14:m>
                <a:r>
                  <a:rPr lang="en-US" sz="1400" dirty="0"/>
                  <a:t> is thus a single trend estimate for all sites counted across the non-breeding range in Australia and New Zealand, providing an estimate of the long-term flyway population trend for each taxon.</a:t>
                </a:r>
                <a:endParaRPr lang="en-AU" sz="1400" dirty="0"/>
              </a:p>
              <a:p>
                <a:pPr marL="0" indent="0">
                  <a:buNone/>
                </a:pPr>
                <a:r>
                  <a:rPr lang="en-US" sz="1400" dirty="0"/>
                  <a:t>We modeled detection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𝑝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sz="1400" dirty="0"/>
                  <a:t> as: </a:t>
                </a:r>
                <a:endParaRPr lang="en-AU" sz="1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1400">
                          <a:latin typeface="Cambria Math"/>
                        </a:rPr>
                        <m:t>logit</m:t>
                      </m:r>
                      <m:d>
                        <m:d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1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400" i="1"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1400" i="1">
                                  <a:latin typeface="Cambria Math"/>
                                </a:rPr>
                                <m:t>𝑖𝑗𝑡</m:t>
                              </m:r>
                            </m:sub>
                          </m:sSub>
                        </m:e>
                      </m:d>
                      <m:r>
                        <a:rPr lang="en-US" sz="1400" i="1">
                          <a:latin typeface="Cambria Math"/>
                        </a:rPr>
                        <m:t>= 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𝑡</m:t>
                          </m:r>
                        </m:sub>
                      </m:sSub>
                      <m:r>
                        <a:rPr lang="en-US" sz="1400" i="1">
                          <a:latin typeface="Cambria Math"/>
                        </a:rPr>
                        <m:t>+</m:t>
                      </m:r>
                      <m:sSub>
                        <m:sSubPr>
                          <m:ctrlPr>
                            <a:rPr lang="en-AU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/>
                            </a:rPr>
                            <m:t>𝛿</m:t>
                          </m:r>
                        </m:e>
                        <m:sub>
                          <m:r>
                            <a:rPr lang="en-US" sz="1400" i="1">
                              <a:latin typeface="Cambria Math"/>
                            </a:rPr>
                            <m:t>𝑖𝑗𝑡</m:t>
                          </m:r>
                        </m:sub>
                      </m:sSub>
                      <m:r>
                        <a:rPr lang="en-US" sz="1400">
                          <a:latin typeface="Cambria Math"/>
                        </a:rPr>
                        <m:t>,</m:t>
                      </m:r>
                      <m:r>
                        <a:rPr lang="en-US" sz="1400" i="1">
                          <a:latin typeface="Cambria Math"/>
                        </a:rPr>
                        <m:t>                                                                                                          </m:t>
                      </m:r>
                      <m:d>
                        <m:d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400" i="1">
                              <a:latin typeface="Cambria Math"/>
                            </a:rPr>
                            <m:t>5</m:t>
                          </m:r>
                        </m:e>
                      </m:d>
                    </m:oMath>
                  </m:oMathPara>
                </a14:m>
                <a:endParaRPr lang="en-AU" sz="1400" dirty="0"/>
              </a:p>
              <a:p>
                <a:pPr marL="0" indent="0">
                  <a:buNone/>
                </a:pPr>
                <a:r>
                  <a:rPr lang="en-US" sz="1400" dirty="0"/>
                  <a:t>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is the mean detection probability in year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14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sz="1400" dirty="0"/>
                  <a:t> is a random effect allowing detection probability to vary at site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𝑖</m:t>
                    </m:r>
                  </m:oMath>
                </a14:m>
                <a:r>
                  <a:rPr lang="en-US" sz="1400" dirty="0"/>
                  <a:t> in month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𝑗</m:t>
                    </m:r>
                  </m:oMath>
                </a14:m>
                <a:r>
                  <a:rPr lang="en-US" sz="1400" dirty="0"/>
                  <a:t> and year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/>
                      </a:rPr>
                      <m:t>𝑡</m:t>
                    </m:r>
                  </m:oMath>
                </a14:m>
                <a:r>
                  <a:rPr lang="en-US" sz="1400" dirty="0"/>
                  <a:t>. We assumed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𝛾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400" dirty="0"/>
                  <a:t> was normally distributed with mean 0 and variance 10</a:t>
                </a:r>
                <a:r>
                  <a:rPr lang="en-US" sz="1400" baseline="30000" dirty="0"/>
                  <a:t>3</a:t>
                </a:r>
                <a:r>
                  <a:rPr lang="en-US" sz="1400" dirty="0"/>
                  <a:t> and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AU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i="1">
                            <a:latin typeface="Cambria Math"/>
                          </a:rPr>
                          <m:t>𝛿</m:t>
                        </m:r>
                      </m:e>
                      <m:sub>
                        <m:r>
                          <a:rPr lang="en-US" sz="1400" i="1">
                            <a:latin typeface="Cambria Math"/>
                          </a:rPr>
                          <m:t>𝑖𝑗𝑡</m:t>
                        </m:r>
                      </m:sub>
                    </m:sSub>
                  </m:oMath>
                </a14:m>
                <a:r>
                  <a:rPr lang="en-US" sz="1400" dirty="0"/>
                  <a:t> was uniformly distributed with range 0 to 100.  We did not model predictors of detection probability by fitting covariates because data on weather, observer identity, and similar variables were unavailable for most counts over the 20-year time series. </a:t>
                </a:r>
                <a:endParaRPr lang="en-AU" sz="1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260648"/>
                <a:ext cx="8229600" cy="4525963"/>
              </a:xfrm>
              <a:blipFill rotWithShape="1">
                <a:blip r:embed="rId2"/>
                <a:stretch>
                  <a:fillRect l="-148" t="-135" b="-42183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998398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525344"/>
          </a:xfrm>
          <a:prstGeom prst="rect">
            <a:avLst/>
          </a:prstGeom>
          <a:extLst>
            <a:ext uri="{FAA26D3D-D897-4be2-8F04-BA451C77F1D7}">
              <ma14:placeholderFlag xmlns:lc="http://schemas.openxmlformats.org/drawingml/2006/lockedCanvas" xmlns:ma14="http://schemas.microsoft.com/office/mac/drawingml/2011/main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v="urn:schemas-microsoft-com:mac:vml" xmlns:mc="http://schemas.openxmlformats.org/markup-compatibility/2006" xmlns:mo="http://schemas.microsoft.com/office/mac/office/2008/main" xmlns:wpc="http://schemas.microsoft.com/office/word/2010/wordprocessingCanvas" xmlns=""/>
            </a:ext>
          </a:extLst>
        </p:spPr>
      </p:pic>
    </p:spTree>
    <p:extLst>
      <p:ext uri="{BB962C8B-B14F-4D97-AF65-F5344CB8AC3E}">
        <p14:creationId xmlns:p14="http://schemas.microsoft.com/office/powerpoint/2010/main" val="2542676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2" t="73734" r="49958" b="9547"/>
          <a:stretch/>
        </p:blipFill>
        <p:spPr>
          <a:xfrm>
            <a:off x="107505" y="-171400"/>
            <a:ext cx="4392488" cy="40166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6517" r="50000" b="58012"/>
          <a:stretch/>
        </p:blipFill>
        <p:spPr>
          <a:xfrm>
            <a:off x="4703421" y="3323034"/>
            <a:ext cx="4448267" cy="3562350"/>
          </a:xfrm>
          <a:prstGeom prst="rect">
            <a:avLst/>
          </a:prstGeom>
        </p:spPr>
      </p:pic>
      <p:pic>
        <p:nvPicPr>
          <p:cNvPr id="4098" name="Picture 2" descr="http://upload.wikimedia.org/wikipedia/commons/0/00/Limicola_falcinelluas_-_Pak_Tha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5707" y="0"/>
            <a:ext cx="4708821" cy="314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Eastern Curlew with crab prey 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8520" y="3717032"/>
            <a:ext cx="4759759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12437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304795" y="-197762"/>
            <a:ext cx="8229600" cy="1143000"/>
          </a:xfrm>
        </p:spPr>
        <p:txBody>
          <a:bodyPr/>
          <a:lstStyle/>
          <a:p>
            <a:r>
              <a:rPr lang="en-AU" dirty="0">
                <a:latin typeface="Cambria" panose="02040503050406030204" pitchFamily="18" charset="0"/>
              </a:rPr>
              <a:t>ANZ-wide declines</a:t>
            </a: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608236"/>
            <a:ext cx="8928992" cy="62051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6923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3266764"/>
              </p:ext>
            </p:extLst>
          </p:nvPr>
        </p:nvGraphicFramePr>
        <p:xfrm>
          <a:off x="1" y="980727"/>
          <a:ext cx="9036494" cy="5400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8461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899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333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899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899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24308"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AU" sz="3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gridSpan="4"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Node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A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694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 </a:t>
                      </a:r>
                      <a:endParaRPr lang="en-AU" sz="3200" dirty="0">
                        <a:effectLst/>
                      </a:endParaRPr>
                    </a:p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Taxon</a:t>
                      </a:r>
                      <a:endParaRPr lang="en-AU" sz="3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north Western Australia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Queensland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southeastern Australia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</a:endParaRPr>
                    </a:p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New Zealand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eastern curlew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-0.023 (-0.065, 0.020)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-0.052 (-0.069, -0.035)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-0.067 (-0.084, -0.061)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curlew sandpiper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-0.019 (-0.088, 0.059)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-0.075 (-0.098, -0.053)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-0.028 (-0.113, -0.052)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great knot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-0.057 (-0.096, -0.020)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-0.035 (-0.064, -0.004)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red knot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-0.044 (-0.095, 0.006)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-0.041 (-0.073, -0.007)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-0.042 (-0.069, -0.015)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baueri bar-tailed godwit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-0.010 (-0.025, 0.004)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-0.015 (-0.024, -0.005)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Terek sandpiper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-0.058 (-0.118, -0.001)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0.006 (-0.043, 0.053)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red-necked stint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0.033 (-0.025, 0.086)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-0.013 (-0.030, 0.004)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0.018 (0.009, 0.045)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 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43668">
                <a:tc>
                  <a:txBody>
                    <a:bodyPr/>
                    <a:lstStyle/>
                    <a:p>
                      <a:pPr marL="0" marR="0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grey-tailed tattler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0.004 (-0.067, 0.072)</a:t>
                      </a:r>
                      <a:endParaRPr lang="en-AU" sz="3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0.010 (-0.024, 0.042)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  <a:sym typeface="Symbol"/>
                        </a:rPr>
                        <a:t></a:t>
                      </a:r>
                      <a:endParaRPr lang="en-AU" sz="320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  <a:sym typeface="Symbol"/>
                        </a:rPr>
                        <a:t></a:t>
                      </a:r>
                      <a:endParaRPr lang="en-AU" sz="3200" dirty="0">
                        <a:effectLst/>
                        <a:latin typeface="Cambria"/>
                        <a:ea typeface="MS Mincho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251520" y="188640"/>
            <a:ext cx="7990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dirty="0"/>
              <a:t>Declines are happening all around Australia-NZ</a:t>
            </a:r>
            <a:endParaRPr lang="en-AU" dirty="0"/>
          </a:p>
        </p:txBody>
      </p:sp>
      <p:sp>
        <p:nvSpPr>
          <p:cNvPr id="5" name="TextBox 4"/>
          <p:cNvSpPr txBox="1"/>
          <p:nvPr/>
        </p:nvSpPr>
        <p:spPr>
          <a:xfrm>
            <a:off x="64677" y="6309360"/>
            <a:ext cx="2417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</a:rPr>
              <a:t>Studds </a:t>
            </a:r>
            <a:r>
              <a:rPr lang="en-AU" sz="2400" i="1" dirty="0">
                <a:solidFill>
                  <a:srgbClr val="000000"/>
                </a:solidFill>
              </a:rPr>
              <a:t>et al</a:t>
            </a:r>
            <a:r>
              <a:rPr lang="en-AU" sz="2400" dirty="0">
                <a:solidFill>
                  <a:srgbClr val="000000"/>
                </a:solidFill>
              </a:rPr>
              <a:t>. 2017</a:t>
            </a:r>
            <a:endParaRPr lang="en-AU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82162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05" t="21875" r="26828" b="13419"/>
          <a:stretch/>
        </p:blipFill>
        <p:spPr bwMode="auto">
          <a:xfrm>
            <a:off x="332488" y="764704"/>
            <a:ext cx="6975815" cy="6018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32489" y="-87198"/>
            <a:ext cx="849341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457200"/>
            <a:r>
              <a:rPr lang="en-AU" sz="4000" dirty="0">
                <a:solidFill>
                  <a:prstClr val="black"/>
                </a:solidFill>
                <a:latin typeface="Cambria" pitchFamily="18" charset="0"/>
              </a:rPr>
              <a:t>Yellow Sea </a:t>
            </a:r>
            <a:r>
              <a:rPr lang="en-AU" sz="4000" dirty="0" err="1">
                <a:solidFill>
                  <a:prstClr val="black"/>
                </a:solidFill>
                <a:latin typeface="Cambria" pitchFamily="18" charset="0"/>
              </a:rPr>
              <a:t>spp</a:t>
            </a:r>
            <a:r>
              <a:rPr lang="en-AU" sz="4000" dirty="0">
                <a:solidFill>
                  <a:prstClr val="black"/>
                </a:solidFill>
                <a:latin typeface="Cambria" pitchFamily="18" charset="0"/>
              </a:rPr>
              <a:t> declining more quickly</a:t>
            </a:r>
          </a:p>
        </p:txBody>
      </p:sp>
      <p:sp>
        <p:nvSpPr>
          <p:cNvPr id="2" name="Rectangle 1"/>
          <p:cNvSpPr/>
          <p:nvPr/>
        </p:nvSpPr>
        <p:spPr>
          <a:xfrm>
            <a:off x="4953553" y="908720"/>
            <a:ext cx="21387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>
                <a:solidFill>
                  <a:prstClr val="black"/>
                </a:solidFill>
              </a:rPr>
              <a:t>r</a:t>
            </a:r>
            <a:r>
              <a:rPr lang="en-US" sz="2000" i="1" baseline="30000" dirty="0">
                <a:solidFill>
                  <a:prstClr val="black"/>
                </a:solidFill>
              </a:rPr>
              <a:t>2</a:t>
            </a:r>
            <a:r>
              <a:rPr lang="en-US" sz="2000" dirty="0">
                <a:solidFill>
                  <a:prstClr val="black"/>
                </a:solidFill>
              </a:rPr>
              <a:t> = 0.90, </a:t>
            </a:r>
            <a:r>
              <a:rPr lang="en-US" sz="2000" i="1" dirty="0">
                <a:solidFill>
                  <a:prstClr val="black"/>
                </a:solidFill>
              </a:rPr>
              <a:t>P</a:t>
            </a:r>
            <a:r>
              <a:rPr lang="en-US" sz="2000" dirty="0">
                <a:solidFill>
                  <a:prstClr val="black"/>
                </a:solidFill>
              </a:rPr>
              <a:t> &lt; 0.001</a:t>
            </a:r>
            <a:endParaRPr lang="en-AU" sz="2000" dirty="0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677" y="6309360"/>
            <a:ext cx="2417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</a:rPr>
              <a:t>Studds </a:t>
            </a:r>
            <a:r>
              <a:rPr lang="en-AU" sz="2400" i="1" dirty="0">
                <a:solidFill>
                  <a:srgbClr val="000000"/>
                </a:solidFill>
              </a:rPr>
              <a:t>et al</a:t>
            </a:r>
            <a:r>
              <a:rPr lang="en-AU" sz="2400" dirty="0">
                <a:solidFill>
                  <a:srgbClr val="000000"/>
                </a:solidFill>
              </a:rPr>
              <a:t>. 2017</a:t>
            </a:r>
            <a:endParaRPr lang="en-AU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85467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46" t="20588" r="43675" b="13603"/>
          <a:stretch/>
        </p:blipFill>
        <p:spPr bwMode="auto">
          <a:xfrm>
            <a:off x="585383" y="-1"/>
            <a:ext cx="7298985" cy="6840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64677" y="6309360"/>
            <a:ext cx="24175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>
                <a:solidFill>
                  <a:srgbClr val="000000"/>
                </a:solidFill>
              </a:rPr>
              <a:t>Studds </a:t>
            </a:r>
            <a:r>
              <a:rPr lang="en-AU" sz="2400" i="1" dirty="0">
                <a:solidFill>
                  <a:srgbClr val="000000"/>
                </a:solidFill>
              </a:rPr>
              <a:t>et al</a:t>
            </a:r>
            <a:r>
              <a:rPr lang="en-AU" sz="2400" dirty="0">
                <a:solidFill>
                  <a:srgbClr val="000000"/>
                </a:solidFill>
              </a:rPr>
              <a:t>. 2017</a:t>
            </a:r>
            <a:endParaRPr lang="en-AU" sz="2400" i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8003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7014031" y="260648"/>
            <a:ext cx="20170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fullerlab.org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itchFamily="18" charset="0"/>
                <a:ea typeface="+mn-ea"/>
                <a:cs typeface="+mn-cs"/>
              </a:rPr>
              <a:t>fullerlab</a:t>
            </a:r>
            <a:endParaRPr kumimoji="0" lang="en-AU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itchFamily="18" charset="0"/>
              <a:ea typeface="+mn-ea"/>
              <a:cs typeface="+mn-cs"/>
            </a:endParaRPr>
          </a:p>
        </p:txBody>
      </p:sp>
      <p:pic>
        <p:nvPicPr>
          <p:cNvPr id="6169" name="Picture 25" descr="http://www.underconsideration.com/brandnew/archives/facebook_logo_detail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1785" y="916948"/>
            <a:ext cx="534571" cy="5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TextBox 35"/>
          <p:cNvSpPr txBox="1"/>
          <p:nvPr/>
        </p:nvSpPr>
        <p:spPr>
          <a:xfrm>
            <a:off x="35496" y="3913892"/>
            <a:ext cx="158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Michelle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763688" y="3913475"/>
            <a:ext cx="1152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Jeff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491880" y="3913892"/>
            <a:ext cx="2091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Hsien-Yung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390702" y="3933056"/>
            <a:ext cx="14855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Michael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164288" y="3913892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Claire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07503" y="6343000"/>
            <a:ext cx="17047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Stephanie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979712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Zhijun</a:t>
            </a:r>
            <a:endParaRPr kumimoji="0" lang="en-AU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mbria" panose="02040503050406030204" pitchFamily="18" charset="0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6358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Marcel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5436096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Richard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164288" y="6362164"/>
            <a:ext cx="1512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AU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mbria" panose="02040503050406030204" pitchFamily="18" charset="0"/>
                <a:ea typeface="+mn-ea"/>
                <a:cs typeface="+mn-cs"/>
              </a:rPr>
              <a:t>Hugh</a:t>
            </a: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6" r="13677" b="50000"/>
          <a:stretch/>
        </p:blipFill>
        <p:spPr bwMode="auto">
          <a:xfrm>
            <a:off x="35496" y="15"/>
            <a:ext cx="6978534" cy="2122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Rectangle 25"/>
          <p:cNvSpPr/>
          <p:nvPr/>
        </p:nvSpPr>
        <p:spPr>
          <a:xfrm>
            <a:off x="251511" y="620688"/>
            <a:ext cx="6480729" cy="100811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533" t="14702" r="14988" b="63103"/>
          <a:stretch/>
        </p:blipFill>
        <p:spPr bwMode="auto">
          <a:xfrm>
            <a:off x="251520" y="758716"/>
            <a:ext cx="3222958" cy="9420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 descr="http://www.fullerlab.org/wp-content/uploads/2010/01/Gibson_Michelle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8" t="12220" r="32735" b="31055"/>
          <a:stretch/>
        </p:blipFill>
        <p:spPr bwMode="auto">
          <a:xfrm>
            <a:off x="116596" y="2280773"/>
            <a:ext cx="1503076" cy="16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ww.fullerlab.org/wp-content/uploads/2015/05/Jeff-Lab-website1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t="1962" r="50363" b="59982"/>
          <a:stretch/>
        </p:blipFill>
        <p:spPr bwMode="auto">
          <a:xfrm>
            <a:off x="1907704" y="2276872"/>
            <a:ext cx="1512168" cy="174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www.fullerlab.org/wp-content/uploads/2010/01/Hsien-Yung-700-e1380547769393-150x150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6873" y="2280772"/>
            <a:ext cx="1730671" cy="1730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Michael Joel Trauri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5539" y="2280772"/>
            <a:ext cx="1683337" cy="1683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://www.fullerlab.org/wp-content/uploads/2010/01/Claire-photo1-150x15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996" y="2280772"/>
            <a:ext cx="1652283" cy="165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www.fullerlab.org/wp-content/uploads/2016/05/Steph_labwebsite-e1463981939472-143x150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95" y="4634164"/>
            <a:ext cx="1708836" cy="17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http://www.gs.fudan.edu.cn/_upload/article/76/9d/bf4ed4b3434daae5f0a9ae85ec21/bd0ff57b-79e2-4502-a832-b687771c164b.jp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70" t="11586" r="18997" b="23734"/>
          <a:stretch/>
        </p:blipFill>
        <p:spPr bwMode="auto">
          <a:xfrm>
            <a:off x="2043901" y="4634164"/>
            <a:ext cx="1447979" cy="1708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ciedeakin.files.wordpress.com/2016/08/marcel_klaassen.jpg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6" t="8040" r="21567" b="21523"/>
          <a:stretch/>
        </p:blipFill>
        <p:spPr bwMode="auto">
          <a:xfrm>
            <a:off x="3707904" y="4598102"/>
            <a:ext cx="1522378" cy="176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cdn.theconversation.com/avatars/134/width238/richard-kingsford.jpg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3" t="1935" r="15659" b="5337"/>
          <a:stretch/>
        </p:blipFill>
        <p:spPr bwMode="auto">
          <a:xfrm>
            <a:off x="5390702" y="4620664"/>
            <a:ext cx="1485554" cy="172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http://www.gci.uq.edu.au/filething/get-styled/uq_core_medium_square/1854/hugh%20poss.jpg?itok=DQU5edZU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4613503"/>
            <a:ext cx="1728192" cy="1728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213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16" t="16856" r="34727" b="6250"/>
          <a:stretch/>
        </p:blipFill>
        <p:spPr bwMode="auto">
          <a:xfrm>
            <a:off x="4139952" y="-1"/>
            <a:ext cx="5101271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7" t="16728" r="35014" b="5331"/>
          <a:stretch/>
        </p:blipFill>
        <p:spPr bwMode="auto">
          <a:xfrm>
            <a:off x="-180528" y="-1"/>
            <a:ext cx="4868534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2481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58" t="11774" r="3416" b="5335"/>
          <a:stretch/>
        </p:blipFill>
        <p:spPr bwMode="auto">
          <a:xfrm>
            <a:off x="-1577680" y="-27384"/>
            <a:ext cx="10937704" cy="6857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-1620688" y="1265560"/>
            <a:ext cx="7308304" cy="55924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43" t="13889" r="30478" b="6944"/>
          <a:stretch/>
        </p:blipFill>
        <p:spPr bwMode="auto">
          <a:xfrm>
            <a:off x="70992" y="1238176"/>
            <a:ext cx="5688633" cy="55309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5690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31" t="15121" r="-1" b="5108"/>
          <a:stretch/>
        </p:blipFill>
        <p:spPr bwMode="auto">
          <a:xfrm>
            <a:off x="0" y="0"/>
            <a:ext cx="12014853" cy="62680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6588224" y="1700808"/>
            <a:ext cx="4320480" cy="49685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5856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084179-2617-BE55-E25F-DAEC0CF252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888497"/>
            <a:ext cx="4347954" cy="5041106"/>
          </a:xfrm>
          <a:prstGeom prst="rect">
            <a:avLst/>
          </a:prstGeom>
          <a:noFill/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136"/>
          <a:stretch/>
        </p:blipFill>
        <p:spPr>
          <a:xfrm>
            <a:off x="-18511" y="-39900"/>
            <a:ext cx="4085267" cy="68979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6007513-A9CE-0C3F-E229-A938B0D7226C}"/>
              </a:ext>
            </a:extLst>
          </p:cNvPr>
          <p:cNvSpPr txBox="1">
            <a:spLocks/>
          </p:cNvSpPr>
          <p:nvPr/>
        </p:nvSpPr>
        <p:spPr>
          <a:xfrm>
            <a:off x="5922150" y="879686"/>
            <a:ext cx="2218302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685800">
              <a:defRPr/>
            </a:pPr>
            <a:r>
              <a:rPr lang="en-CA" sz="3000" dirty="0">
                <a:solidFill>
                  <a:srgbClr val="000000"/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Eastern Curlew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7EA8BD8-3927-E594-0BE7-31A96F35D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98464" y="-595895"/>
            <a:ext cx="3042272" cy="2433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279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373600"/>
            <a:ext cx="9073008" cy="1039176"/>
          </a:xfrm>
        </p:spPr>
        <p:txBody>
          <a:bodyPr>
            <a:noAutofit/>
          </a:bodyPr>
          <a:lstStyle/>
          <a:p>
            <a:pPr algn="l"/>
            <a:r>
              <a:rPr lang="en-AU" sz="6000" dirty="0">
                <a:latin typeface="Cambria" panose="02040503050406030204" pitchFamily="18" charset="0"/>
              </a:rPr>
              <a:t>Conservation analyses</a:t>
            </a:r>
            <a:endParaRPr lang="en-AU" sz="6600" dirty="0">
              <a:latin typeface="Cambria" panose="0204050305040603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739949"/>
            <a:ext cx="8352928" cy="5073427"/>
          </a:xfrm>
        </p:spPr>
        <p:txBody>
          <a:bodyPr>
            <a:noAutofit/>
          </a:bodyPr>
          <a:lstStyle/>
          <a:p>
            <a:r>
              <a:rPr lang="en-AU" sz="4400" dirty="0">
                <a:latin typeface="Cambria" panose="02040503050406030204" pitchFamily="18" charset="0"/>
              </a:rPr>
              <a:t>We almost always need data</a:t>
            </a:r>
          </a:p>
          <a:p>
            <a:r>
              <a:rPr lang="en-AU" sz="4400" dirty="0">
                <a:latin typeface="Cambria" panose="02040503050406030204" pitchFamily="18" charset="0"/>
              </a:rPr>
              <a:t>Of various types</a:t>
            </a:r>
          </a:p>
          <a:p>
            <a:r>
              <a:rPr lang="en-AU" sz="4400" dirty="0">
                <a:latin typeface="Cambria" panose="02040503050406030204" pitchFamily="18" charset="0"/>
              </a:rPr>
              <a:t>We often don’t need stats…</a:t>
            </a:r>
          </a:p>
          <a:p>
            <a:r>
              <a:rPr lang="en-AU" sz="4400" dirty="0">
                <a:latin typeface="Cambria" panose="02040503050406030204" pitchFamily="18" charset="0"/>
              </a:rPr>
              <a:t>…but we sometimes do</a:t>
            </a:r>
          </a:p>
          <a:p>
            <a:r>
              <a:rPr lang="en-AU" sz="4400" dirty="0">
                <a:latin typeface="Cambria" panose="02040503050406030204" pitchFamily="18" charset="0"/>
              </a:rPr>
              <a:t>Action transcends analysis!</a:t>
            </a:r>
          </a:p>
          <a:p>
            <a:endParaRPr lang="en-AU" sz="4400" dirty="0">
              <a:latin typeface="Cambria" panose="02040503050406030204" pitchFamily="18" charset="0"/>
            </a:endParaRPr>
          </a:p>
          <a:p>
            <a:endParaRPr lang="en-AU" sz="4400" dirty="0">
              <a:latin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0648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summitbirding.com/wp-content/uploads/2013/05/0b75e7ad11a80e93c83ad050c2aa4adfbf0ad9d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-4167"/>
            <a:ext cx="9839195" cy="685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6237312"/>
            <a:ext cx="2987824" cy="62068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319964" y="7458"/>
            <a:ext cx="2519230" cy="12307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259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4" name="AutoShape 4" descr="http://www.waders.org.au/wp-content/uploads/2010/09/DSC00935.jpg"/>
          <p:cNvSpPr>
            <a:spLocks noChangeAspect="1" noChangeArrowheads="1"/>
          </p:cNvSpPr>
          <p:nvPr/>
        </p:nvSpPr>
        <p:spPr bwMode="auto">
          <a:xfrm>
            <a:off x="63500" y="-136525"/>
            <a:ext cx="7734300" cy="580072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>
              <a:solidFill>
                <a:prstClr val="black"/>
              </a:solidFill>
            </a:endParaRPr>
          </a:p>
        </p:txBody>
      </p:sp>
      <p:pic>
        <p:nvPicPr>
          <p:cNvPr id="81925" name="Picture 5" descr="C:\Users\test\Desktop\DSC00935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1359500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4" descr="http://www.sunbittern.com/images/logo%20qwsg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78650" y="5157788"/>
            <a:ext cx="2165350" cy="170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6" descr="http://www.naturalsciences.org/microsites/education/treks/birds_08/images/Harriet%20at%20scope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56100" y="5146675"/>
            <a:ext cx="2592388" cy="171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644008" y="3573587"/>
            <a:ext cx="4392488" cy="1511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indent="-180000">
              <a:buFont typeface="Arial" pitchFamily="34" charset="0"/>
              <a:buChar char="•"/>
              <a:defRPr/>
            </a:pPr>
            <a:r>
              <a:rPr lang="en-AU" sz="2800" dirty="0">
                <a:solidFill>
                  <a:prstClr val="white"/>
                </a:solidFill>
                <a:latin typeface="Cambria" pitchFamily="18" charset="0"/>
              </a:rPr>
              <a:t>Volunteer counters</a:t>
            </a:r>
          </a:p>
          <a:p>
            <a:pPr indent="-180000">
              <a:buFont typeface="Arial" pitchFamily="34" charset="0"/>
              <a:buChar char="•"/>
              <a:defRPr/>
            </a:pPr>
            <a:r>
              <a:rPr lang="en-AU" sz="2800" dirty="0">
                <a:solidFill>
                  <a:prstClr val="white"/>
                </a:solidFill>
                <a:latin typeface="Cambria" pitchFamily="18" charset="0"/>
              </a:rPr>
              <a:t>Many sites in Moreton Bay</a:t>
            </a:r>
          </a:p>
          <a:p>
            <a:pPr indent="-180000">
              <a:buFont typeface="Arial" pitchFamily="34" charset="0"/>
              <a:buChar char="•"/>
              <a:defRPr/>
            </a:pPr>
            <a:r>
              <a:rPr lang="en-US" sz="2800" dirty="0">
                <a:solidFill>
                  <a:prstClr val="white"/>
                </a:solidFill>
                <a:latin typeface="Cambria" pitchFamily="18" charset="0"/>
              </a:rPr>
              <a:t>For 20 years</a:t>
            </a:r>
            <a:endParaRPr lang="en-US" sz="3200" dirty="0">
              <a:solidFill>
                <a:prstClr val="white"/>
              </a:solidFill>
              <a:latin typeface="Cambria" pitchFamily="18" charset="0"/>
            </a:endParaRPr>
          </a:p>
          <a:p>
            <a:pPr marL="540000" indent="-540000">
              <a:buFontTx/>
              <a:buChar char="•"/>
              <a:defRPr/>
            </a:pPr>
            <a:endParaRPr lang="en-US" sz="2800" dirty="0">
              <a:solidFill>
                <a:srgbClr val="FFFFCC"/>
              </a:solidFill>
            </a:endParaRPr>
          </a:p>
          <a:p>
            <a:pPr marL="540000" indent="-540000">
              <a:buFontTx/>
              <a:buChar char="•"/>
              <a:defRPr/>
            </a:pPr>
            <a:endParaRPr lang="en-US" sz="2800" dirty="0">
              <a:solidFill>
                <a:srgbClr val="FFFFCC"/>
              </a:solidFill>
            </a:endParaRPr>
          </a:p>
        </p:txBody>
      </p:sp>
      <p:pic>
        <p:nvPicPr>
          <p:cNvPr id="3078" name="Picture 5" descr="C:\Documents and Settings\uqrfulle\Desktop\shorebird photos\Haematopus_longirostris_Pair_Bruny_Island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356100" y="0"/>
            <a:ext cx="4787900" cy="331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6" name="Picture 2" descr="Map of Moreton Bay And Brisbane Bayside - Brisbane Redcliffe Tangalooma Stradbroke Island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-42863"/>
            <a:ext cx="4365625" cy="6900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14673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60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1" descr="C:\Documents and Settings\uqrfulle\Desktop\red knot_Stuart Price.jpg"/>
          <p:cNvPicPr>
            <a:picLocks noChangeAspect="1" noChangeArrowheads="1"/>
          </p:cNvPicPr>
          <p:nvPr/>
        </p:nvPicPr>
        <p:blipFill>
          <a:blip r:embed="rId4" cstate="print"/>
          <a:srcRect l="11702" t="22337" r="34043" b="13842"/>
          <a:stretch>
            <a:fillRect/>
          </a:stretch>
        </p:blipFill>
        <p:spPr bwMode="auto">
          <a:xfrm>
            <a:off x="4681812" y="-27384"/>
            <a:ext cx="4498700" cy="3528392"/>
          </a:xfrm>
          <a:prstGeom prst="rect">
            <a:avLst/>
          </a:prstGeom>
          <a:noFill/>
        </p:spPr>
      </p:pic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6381328"/>
            <a:ext cx="689419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sz="2400" dirty="0">
                <a:solidFill>
                  <a:prstClr val="black"/>
                </a:solidFill>
              </a:rPr>
              <a:t>Wilson </a:t>
            </a:r>
            <a:r>
              <a:rPr lang="en-GB" sz="2400" i="1" dirty="0">
                <a:solidFill>
                  <a:prstClr val="black"/>
                </a:solidFill>
              </a:rPr>
              <a:t>et al</a:t>
            </a:r>
            <a:r>
              <a:rPr lang="en-GB" sz="2400" dirty="0">
                <a:solidFill>
                  <a:prstClr val="black"/>
                </a:solidFill>
              </a:rPr>
              <a:t>. 2011. </a:t>
            </a:r>
            <a:r>
              <a:rPr lang="en-GB" sz="2400" i="1" dirty="0">
                <a:solidFill>
                  <a:prstClr val="black"/>
                </a:solidFill>
              </a:rPr>
              <a:t>Conservation Biology, 25, 758-766.</a:t>
            </a:r>
            <a:endParaRPr lang="en-GB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026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6512" y="-27384"/>
            <a:ext cx="5832648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AU" dirty="0">
                <a:solidFill>
                  <a:schemeClr val="bg1"/>
                </a:solidFill>
                <a:latin typeface="Cambria" pitchFamily="18" charset="0"/>
              </a:rPr>
              <a:t>Moreton Bay’s migrant shorebirds are in </a:t>
            </a:r>
            <a:r>
              <a:rPr lang="en-AU" sz="4000" dirty="0">
                <a:solidFill>
                  <a:schemeClr val="bg1"/>
                </a:solidFill>
                <a:latin typeface="Cambria" pitchFamily="18" charset="0"/>
              </a:rPr>
              <a:t>freefall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4" y="1711349"/>
            <a:ext cx="8229600" cy="4525963"/>
          </a:xfrm>
        </p:spPr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Red Knot			-8.9%</a:t>
            </a:r>
          </a:p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Bar-tailed Godwit	-6.9%</a:t>
            </a:r>
          </a:p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Ruddy Turnstone	-6.8%</a:t>
            </a:r>
          </a:p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Greenshank 		-5.8%</a:t>
            </a:r>
          </a:p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Great Knot		-4.5%</a:t>
            </a:r>
          </a:p>
          <a:p>
            <a:pPr>
              <a:buNone/>
            </a:pPr>
            <a:r>
              <a:rPr lang="en-AU" sz="3600" dirty="0">
                <a:solidFill>
                  <a:schemeClr val="bg1"/>
                </a:solidFill>
                <a:latin typeface="Cambria" pitchFamily="18" charset="0"/>
              </a:rPr>
              <a:t>Whimbrel			-4.1%</a:t>
            </a:r>
          </a:p>
          <a:p>
            <a:pPr>
              <a:buNone/>
            </a:pPr>
            <a:endParaRPr lang="en-AU" sz="3600" dirty="0">
              <a:solidFill>
                <a:schemeClr val="bg1"/>
              </a:solidFill>
              <a:latin typeface="Cambria" pitchFamily="18" charset="0"/>
            </a:endParaRPr>
          </a:p>
          <a:p>
            <a:pPr>
              <a:buNone/>
            </a:pPr>
            <a:r>
              <a:rPr lang="en-AU" sz="3600" b="1" dirty="0">
                <a:solidFill>
                  <a:schemeClr val="bg1"/>
                </a:solidFill>
                <a:latin typeface="Cambria" pitchFamily="18" charset="0"/>
              </a:rPr>
              <a:t>All resident species:</a:t>
            </a:r>
          </a:p>
          <a:p>
            <a:pPr>
              <a:buNone/>
            </a:pPr>
            <a:r>
              <a:rPr lang="en-AU" sz="3600" b="1" dirty="0">
                <a:solidFill>
                  <a:schemeClr val="bg1"/>
                </a:solidFill>
                <a:latin typeface="Cambria" pitchFamily="18" charset="0"/>
              </a:rPr>
              <a:t>No decline (random walk)</a:t>
            </a:r>
          </a:p>
        </p:txBody>
      </p:sp>
      <p:pic>
        <p:nvPicPr>
          <p:cNvPr id="4098" name="Picture 2" descr="http://www.edupic.net/Images/Birds/shore_birds2.JPG"/>
          <p:cNvPicPr>
            <a:picLocks noChangeAspect="1" noChangeArrowheads="1"/>
          </p:cNvPicPr>
          <p:nvPr/>
        </p:nvPicPr>
        <p:blipFill>
          <a:blip r:embed="rId3" cstate="print"/>
          <a:srcRect l="8149" r="52927"/>
          <a:stretch>
            <a:fillRect/>
          </a:stretch>
        </p:blipFill>
        <p:spPr bwMode="auto">
          <a:xfrm>
            <a:off x="5306098" y="0"/>
            <a:ext cx="4018430" cy="6858000"/>
          </a:xfrm>
          <a:prstGeom prst="rect">
            <a:avLst/>
          </a:prstGeom>
          <a:noFill/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0" y="6474822"/>
            <a:ext cx="52232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GB" dirty="0">
                <a:solidFill>
                  <a:prstClr val="white"/>
                </a:solidFill>
              </a:rPr>
              <a:t>Wilson </a:t>
            </a:r>
            <a:r>
              <a:rPr lang="en-GB" i="1" dirty="0">
                <a:solidFill>
                  <a:prstClr val="white"/>
                </a:solidFill>
              </a:rPr>
              <a:t>et al</a:t>
            </a:r>
            <a:r>
              <a:rPr lang="en-GB" dirty="0">
                <a:solidFill>
                  <a:prstClr val="white"/>
                </a:solidFill>
              </a:rPr>
              <a:t>. 2011. </a:t>
            </a:r>
            <a:r>
              <a:rPr lang="en-GB" i="1" dirty="0">
                <a:solidFill>
                  <a:prstClr val="white"/>
                </a:solidFill>
              </a:rPr>
              <a:t>Conservation Biology, 25, 758-766.</a:t>
            </a:r>
            <a:endParaRPr lang="en-GB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61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1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8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AU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-32" charset="-128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7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4D4D4D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8575" cap="flat" cmpd="sng" algn="ctr">
          <a:solidFill>
            <a:srgbClr val="4D4D4D"/>
          </a:solidFill>
          <a:prstDash val="solid"/>
          <a:round/>
          <a:headEnd type="none" w="med" len="med"/>
          <a:tailEnd type="stealth" w="lg" len="lg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6160</TotalTime>
  <Words>1268</Words>
  <Application>Microsoft Office PowerPoint</Application>
  <PresentationFormat>On-screen Show (4:3)</PresentationFormat>
  <Paragraphs>324</Paragraphs>
  <Slides>44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12</vt:i4>
      </vt:variant>
      <vt:variant>
        <vt:lpstr>Slide Titles</vt:lpstr>
      </vt:variant>
      <vt:variant>
        <vt:i4>44</vt:i4>
      </vt:variant>
    </vt:vector>
  </HeadingPairs>
  <TitlesOfParts>
    <vt:vector size="62" baseType="lpstr">
      <vt:lpstr>Arial</vt:lpstr>
      <vt:lpstr>Calibri</vt:lpstr>
      <vt:lpstr>Cambria</vt:lpstr>
      <vt:lpstr>Cambria Math</vt:lpstr>
      <vt:lpstr>Symbol</vt:lpstr>
      <vt:lpstr>Times New Roman</vt:lpstr>
      <vt:lpstr>Office Theme</vt:lpstr>
      <vt:lpstr>6_Office Theme</vt:lpstr>
      <vt:lpstr>8_Office Theme</vt:lpstr>
      <vt:lpstr>5_Office Theme</vt:lpstr>
      <vt:lpstr>1_Blank Presentation</vt:lpstr>
      <vt:lpstr>2_Office Theme</vt:lpstr>
      <vt:lpstr>7_Office Theme</vt:lpstr>
      <vt:lpstr>1_Office Theme</vt:lpstr>
      <vt:lpstr>1_Default Design</vt:lpstr>
      <vt:lpstr>3_Office Theme</vt:lpstr>
      <vt:lpstr>13_Office Theme</vt:lpstr>
      <vt:lpstr>2_Blank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Moreton Bay’s migrant shorebirds are in freefall</vt:lpstr>
      <vt:lpstr>PowerPoint Presentation</vt:lpstr>
      <vt:lpstr>Eastern Curlew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Eastern Curlew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Is habitat loss in the Yellow Sea causing the decline??</vt:lpstr>
      <vt:lpstr>Questions</vt:lpstr>
      <vt:lpstr>PowerPoint Presentation</vt:lpstr>
      <vt:lpstr>PowerPoint Presentation</vt:lpstr>
      <vt:lpstr>PowerPoint Presentation</vt:lpstr>
      <vt:lpstr>ANZ-wide declines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Conservation analyses</vt:lpstr>
    </vt:vector>
  </TitlesOfParts>
  <Company>Faculty of Science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uqrfulle</dc:creator>
  <cp:lastModifiedBy>Richard Fuller</cp:lastModifiedBy>
  <cp:revision>944</cp:revision>
  <cp:lastPrinted>2022-08-16T01:49:05Z</cp:lastPrinted>
  <dcterms:created xsi:type="dcterms:W3CDTF">2009-06-09T12:53:14Z</dcterms:created>
  <dcterms:modified xsi:type="dcterms:W3CDTF">2023-08-17T06:53:51Z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2022-08-16T01:48:08Z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9cf7089b-4e8c-4062-bb78-ff44194342d8</vt:lpwstr>
  </property>
  <property fmtid="{D5CDD505-2E9C-101B-9397-08002B2CF9AE}" pid="8" name="MSIP_Label_0f488380-630a-4f55-a077-a19445e3f360_ContentBits">
    <vt:lpwstr>0</vt:lpwstr>
  </property>
</Properties>
</file>